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5"/>
  </p:notesMasterIdLst>
  <p:sldIdLst>
    <p:sldId id="256" r:id="rId2"/>
    <p:sldId id="1162" r:id="rId3"/>
    <p:sldId id="1163" r:id="rId4"/>
    <p:sldId id="1164" r:id="rId5"/>
    <p:sldId id="1165" r:id="rId6"/>
    <p:sldId id="1166" r:id="rId7"/>
    <p:sldId id="1175" r:id="rId8"/>
    <p:sldId id="1167" r:id="rId9"/>
    <p:sldId id="1176" r:id="rId10"/>
    <p:sldId id="1177" r:id="rId11"/>
    <p:sldId id="1178" r:id="rId12"/>
    <p:sldId id="1179" r:id="rId13"/>
    <p:sldId id="1180" r:id="rId14"/>
    <p:sldId id="1187" r:id="rId15"/>
    <p:sldId id="1181" r:id="rId16"/>
    <p:sldId id="1182" r:id="rId17"/>
    <p:sldId id="1183" r:id="rId18"/>
    <p:sldId id="1184" r:id="rId19"/>
    <p:sldId id="1185" r:id="rId20"/>
    <p:sldId id="1186" r:id="rId21"/>
    <p:sldId id="1188" r:id="rId22"/>
    <p:sldId id="1159" r:id="rId23"/>
    <p:sldId id="1160" r:id="rId24"/>
    <p:sldId id="1161" r:id="rId25"/>
    <p:sldId id="1189" r:id="rId26"/>
    <p:sldId id="1190" r:id="rId27"/>
    <p:sldId id="1191" r:id="rId28"/>
    <p:sldId id="1192" r:id="rId29"/>
    <p:sldId id="1193" r:id="rId30"/>
    <p:sldId id="1194" r:id="rId31"/>
    <p:sldId id="1195" r:id="rId32"/>
    <p:sldId id="1196" r:id="rId33"/>
    <p:sldId id="1197" r:id="rId34"/>
    <p:sldId id="1198" r:id="rId35"/>
    <p:sldId id="1199" r:id="rId36"/>
    <p:sldId id="1204" r:id="rId37"/>
    <p:sldId id="1200" r:id="rId38"/>
    <p:sldId id="1205" r:id="rId39"/>
    <p:sldId id="1201" r:id="rId40"/>
    <p:sldId id="1203" r:id="rId41"/>
    <p:sldId id="1206" r:id="rId42"/>
    <p:sldId id="1209" r:id="rId43"/>
    <p:sldId id="1208" r:id="rId4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300"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D65207-B570-4271-AEFC-7177F29F4952}" type="datetimeFigureOut">
              <a:rPr lang="it-IT" smtClean="0"/>
              <a:pPr/>
              <a:t>22/11/2019</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1B6DF4-E6CA-4404-B80C-790BC330BA50}" type="slidenum">
              <a:rPr lang="it-IT" smtClean="0"/>
              <a:pPr/>
              <a:t>‹N›</a:t>
            </a:fld>
            <a:endParaRPr lang="it-IT"/>
          </a:p>
        </p:txBody>
      </p:sp>
    </p:spTree>
    <p:extLst>
      <p:ext uri="{BB962C8B-B14F-4D97-AF65-F5344CB8AC3E}">
        <p14:creationId xmlns:p14="http://schemas.microsoft.com/office/powerpoint/2010/main" xmlns="" val="42333589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F5AF17C9-EC46-47B0-B069-E89232079220}"/>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xmlns="" id="{0A7E0409-E637-4927-99D3-2F5B35364F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xmlns="" id="{74E2D3E4-D9A0-40F1-8C66-B9EF562DBBF7}"/>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1A1DBBE8-4A8D-42C8-BB45-AA735E3795E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625E9D57-A9DE-4C8E-A29D-8C8D1B520B2D}"/>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793243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34DE58CD-FE45-4C27-9BC0-AFE236D6EC82}"/>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F2797EE5-9E11-4F6B-99FB-ABDD0A017274}"/>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59DA2ADB-EB12-48C7-8BFF-772186F5E256}"/>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703D7745-8398-40DC-AA7E-F68D7E2939F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8BC92039-0114-4EF5-9D9C-C55F831E9E65}"/>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4253095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A6C1A803-DA1F-478D-8364-59E5CA68382F}"/>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7723E559-70CA-4D34-8202-8394EF7580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xmlns="" id="{5078BE2E-1DAA-4712-8D7B-D72F7CC98A77}"/>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CCB46B5E-1A90-4805-95F2-83F524CEE54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12765431-71BD-4D4C-B252-91A433E6BF11}"/>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3945122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0A13FE7B-8883-4063-9DF5-FCDB170A2DA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84AADA7F-1DC1-4837-82EF-B55E14BAAF41}"/>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xmlns="" id="{5F50DD6B-17B7-427F-85C3-FC7A7BC34D66}"/>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xmlns="" id="{15254356-3D0C-4FD2-A2C3-44C92CDF3F84}"/>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6" name="Segnaposto piè di pagina 5">
            <a:extLst>
              <a:ext uri="{FF2B5EF4-FFF2-40B4-BE49-F238E27FC236}">
                <a16:creationId xmlns:a16="http://schemas.microsoft.com/office/drawing/2014/main" xmlns="" id="{76B19613-48B2-408B-B50C-BA00CD19E6F1}"/>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5F3B6548-875C-4FCE-B761-52067FD3E0C4}"/>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2332428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F0F17FD3-75A1-4D2A-9CB7-632925765F02}"/>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53746819-B504-47BB-94B0-B326EEB590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xmlns="" id="{8FB5F246-7404-4419-85AD-DC94118E678A}"/>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xmlns="" id="{3818BABB-A34B-4086-9C61-A398798481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xmlns="" id="{1C2FBD91-16F1-4702-830A-92D3D2D86454}"/>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xmlns="" id="{83BB5678-D42B-4DEC-9FE0-6EB93050A5BD}"/>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8" name="Segnaposto piè di pagina 7">
            <a:extLst>
              <a:ext uri="{FF2B5EF4-FFF2-40B4-BE49-F238E27FC236}">
                <a16:creationId xmlns:a16="http://schemas.microsoft.com/office/drawing/2014/main" xmlns="" id="{26444BC5-15D8-4373-8EFB-B42827C834F8}"/>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xmlns="" id="{F43DEF04-9654-4C66-90E5-922F08911837}"/>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2334729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CA27B4EC-1827-4C0C-A51F-CB25AD1FBC65}"/>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xmlns="" id="{07D756D0-F537-422B-925C-F55C9DC37414}"/>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4" name="Segnaposto piè di pagina 3">
            <a:extLst>
              <a:ext uri="{FF2B5EF4-FFF2-40B4-BE49-F238E27FC236}">
                <a16:creationId xmlns:a16="http://schemas.microsoft.com/office/drawing/2014/main" xmlns="" id="{4AA19A00-CF4B-45BD-9E7A-79903F8F1BF4}"/>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xmlns="" id="{51BF4D2C-579D-4F8B-BE1D-7C0590F3A3AF}"/>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655100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xmlns="" id="{E3C4C822-6C1B-41C3-89E2-7EF3BD7EF45D}"/>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3" name="Segnaposto piè di pagina 2">
            <a:extLst>
              <a:ext uri="{FF2B5EF4-FFF2-40B4-BE49-F238E27FC236}">
                <a16:creationId xmlns:a16="http://schemas.microsoft.com/office/drawing/2014/main" xmlns="" id="{F39C1CAB-E6B1-41FA-8B44-DBCCA949C341}"/>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xmlns="" id="{2966AA5A-5F2D-4466-91AF-919A8FAA3EF1}"/>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530663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ECB49F87-AEEE-459D-92FD-42EC50DD0A7C}"/>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xmlns="" id="{2BF76CFD-9320-42FE-982F-0497473288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xmlns="" id="{4F727D3C-5A7B-4D47-B4F5-3A738C09E8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33921D7B-FDE5-4CA0-A7AF-1B028786675A}"/>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6" name="Segnaposto piè di pagina 5">
            <a:extLst>
              <a:ext uri="{FF2B5EF4-FFF2-40B4-BE49-F238E27FC236}">
                <a16:creationId xmlns:a16="http://schemas.microsoft.com/office/drawing/2014/main" xmlns="" id="{91240799-557D-48A9-BF96-90808AFC318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5FB712B3-F5FC-43FC-8F6C-87E0204BDF4E}"/>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978532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32BA7691-182D-48C6-9B40-6CE218A2326F}"/>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xmlns="" id="{E987078B-8451-4584-AB4D-A2A3E53168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xmlns="" id="{C6D4740F-CD8C-43C8-81D5-F0F242DF84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xmlns="" id="{A344069B-6A8B-4CBE-B5B0-AC6F2636A6A0}"/>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6" name="Segnaposto piè di pagina 5">
            <a:extLst>
              <a:ext uri="{FF2B5EF4-FFF2-40B4-BE49-F238E27FC236}">
                <a16:creationId xmlns:a16="http://schemas.microsoft.com/office/drawing/2014/main" xmlns="" id="{833F50C2-B91A-4D45-8DDE-C9647A825E5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xmlns="" id="{345291C9-4F28-47B2-ACE0-A12C5E5A4DDE}"/>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2534565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3547144A-869F-4FD9-BFCA-6F73FF8936BB}"/>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DDF9B1B4-0542-4CAF-ADC7-3F64E064ACCB}"/>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1E298C6E-26C1-4175-812E-F95BA093CF9E}"/>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D0A5749C-3BC0-4D2C-8162-3ED67D2A7EC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0BC464E3-3915-4D68-B840-DCB59B854430}"/>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2838995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xmlns="" id="{14712F49-06CD-4BC0-A329-63FB54058D07}"/>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xmlns="" id="{43A9CA0B-8C84-4452-8255-CEDE2975D65A}"/>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35382251-0913-4970-9C84-2D02CDB09DA0}"/>
              </a:ext>
            </a:extLst>
          </p:cNvPr>
          <p:cNvSpPr>
            <a:spLocks noGrp="1"/>
          </p:cNvSpPr>
          <p:nvPr>
            <p:ph type="dt" sz="half" idx="10"/>
          </p:nvPr>
        </p:nvSpPr>
        <p:spPr/>
        <p:txBody>
          <a:body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F1AA3199-58F6-4EE1-B283-E8002D90A19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xmlns="" id="{171F5ED6-05CC-4115-B5F7-53B00FDAC57D}"/>
              </a:ext>
            </a:extLst>
          </p:cNvPr>
          <p:cNvSpPr>
            <a:spLocks noGrp="1"/>
          </p:cNvSpPr>
          <p:nvPr>
            <p:ph type="sldNum" sz="quarter" idx="12"/>
          </p:nvPr>
        </p:nvSpPr>
        <p:spPr/>
        <p:txBody>
          <a:body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975636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xmlns="" id="{CF6DB5F7-42B7-46CB-9746-0E863EB002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xmlns="" id="{14277CBB-AF0A-47A9-8708-BFAD27F769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xmlns="" id="{F3273145-E5C6-450D-B589-E07A730B61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B6FC9E-A5E6-4D0C-81CE-756F3C9FFF1A}" type="datetimeFigureOut">
              <a:rPr lang="it-IT" smtClean="0"/>
              <a:pPr/>
              <a:t>22/11/2019</a:t>
            </a:fld>
            <a:endParaRPr lang="it-IT"/>
          </a:p>
        </p:txBody>
      </p:sp>
      <p:sp>
        <p:nvSpPr>
          <p:cNvPr id="5" name="Segnaposto piè di pagina 4">
            <a:extLst>
              <a:ext uri="{FF2B5EF4-FFF2-40B4-BE49-F238E27FC236}">
                <a16:creationId xmlns:a16="http://schemas.microsoft.com/office/drawing/2014/main" xmlns="" id="{A551AFBA-F2FD-497E-8A22-7F4ED2C3F7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xmlns="" id="{0B838591-205B-4114-993B-4E231C45F0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75785-8AC7-4E7F-A529-C67B54702250}" type="slidenum">
              <a:rPr lang="it-IT" smtClean="0"/>
              <a:pPr/>
              <a:t>‹N›</a:t>
            </a:fld>
            <a:endParaRPr lang="it-IT"/>
          </a:p>
        </p:txBody>
      </p:sp>
    </p:spTree>
    <p:extLst>
      <p:ext uri="{BB962C8B-B14F-4D97-AF65-F5344CB8AC3E}">
        <p14:creationId xmlns:p14="http://schemas.microsoft.com/office/powerpoint/2010/main" xmlns="" val="1816477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xmlns="" id="{749B7E20-9516-4E93-A0F8-3364252AB091}"/>
              </a:ext>
            </a:extLst>
          </p:cNvPr>
          <p:cNvSpPr>
            <a:spLocks noGrp="1"/>
          </p:cNvSpPr>
          <p:nvPr>
            <p:ph type="ctrTitle"/>
          </p:nvPr>
        </p:nvSpPr>
        <p:spPr/>
        <p:txBody>
          <a:bodyPr/>
          <a:lstStyle/>
          <a:p>
            <a:r>
              <a:rPr lang="it-IT" dirty="0"/>
              <a:t>Nuove responsabilità degli amministratori e dei sindaci</a:t>
            </a:r>
          </a:p>
        </p:txBody>
      </p:sp>
      <p:sp>
        <p:nvSpPr>
          <p:cNvPr id="3" name="Sottotitolo 2">
            <a:extLst>
              <a:ext uri="{FF2B5EF4-FFF2-40B4-BE49-F238E27FC236}">
                <a16:creationId xmlns:a16="http://schemas.microsoft.com/office/drawing/2014/main" xmlns="" id="{7A8516F3-5E82-4A1C-B463-10213CD35E34}"/>
              </a:ext>
            </a:extLst>
          </p:cNvPr>
          <p:cNvSpPr>
            <a:spLocks noGrp="1"/>
          </p:cNvSpPr>
          <p:nvPr>
            <p:ph type="subTitle" idx="1"/>
          </p:nvPr>
        </p:nvSpPr>
        <p:spPr/>
        <p:txBody>
          <a:bodyPr/>
          <a:lstStyle/>
          <a:p>
            <a:endParaRPr lang="it-IT"/>
          </a:p>
        </p:txBody>
      </p:sp>
    </p:spTree>
    <p:extLst>
      <p:ext uri="{BB962C8B-B14F-4D97-AF65-F5344CB8AC3E}">
        <p14:creationId xmlns:p14="http://schemas.microsoft.com/office/powerpoint/2010/main" xmlns="" val="3590366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CODICE DELLA CRISI </a:t>
            </a:r>
            <a:r>
              <a:rPr lang="it-IT" b="1" dirty="0" err="1" smtClean="0"/>
              <a:t>D’IMPRESA</a:t>
            </a:r>
            <a:r>
              <a:rPr lang="it-IT" b="1" dirty="0" smtClean="0"/>
              <a:t> E DELL’INSOLVENZA - CCII</a:t>
            </a:r>
            <a:endParaRPr lang="it-IT" dirty="0"/>
          </a:p>
        </p:txBody>
      </p:sp>
      <p:sp>
        <p:nvSpPr>
          <p:cNvPr id="3" name="Segnaposto contenuto 2"/>
          <p:cNvSpPr>
            <a:spLocks noGrp="1"/>
          </p:cNvSpPr>
          <p:nvPr>
            <p:ph idx="1"/>
          </p:nvPr>
        </p:nvSpPr>
        <p:spPr/>
        <p:txBody>
          <a:bodyPr/>
          <a:lstStyle/>
          <a:p>
            <a:pPr algn="just"/>
            <a:r>
              <a:rPr lang="it-IT" dirty="0" smtClean="0"/>
              <a:t>Il </a:t>
            </a:r>
            <a:r>
              <a:rPr lang="it-IT" b="1" dirty="0" err="1" smtClean="0"/>
              <a:t>D.Lgs.</a:t>
            </a:r>
            <a:r>
              <a:rPr lang="it-IT" b="1" dirty="0" smtClean="0"/>
              <a:t> N. 14 del 12 gennaio 2019 pubblicato sulla G.U. n. 39 del 14 febbraio 2019 definito</a:t>
            </a:r>
            <a:r>
              <a:rPr lang="it-IT" dirty="0" smtClean="0"/>
              <a:t> «</a:t>
            </a:r>
            <a:r>
              <a:rPr lang="it-IT" b="1" i="1" dirty="0" smtClean="0">
                <a:solidFill>
                  <a:srgbClr val="0000CC"/>
                </a:solidFill>
              </a:rPr>
              <a:t>CODICE DELLA CRISI </a:t>
            </a:r>
            <a:r>
              <a:rPr lang="it-IT" b="1" i="1" dirty="0" err="1" smtClean="0">
                <a:solidFill>
                  <a:srgbClr val="0000CC"/>
                </a:solidFill>
              </a:rPr>
              <a:t>D’IMPRESA</a:t>
            </a:r>
            <a:r>
              <a:rPr lang="it-IT" b="1" i="1" dirty="0" smtClean="0">
                <a:solidFill>
                  <a:srgbClr val="0000CC"/>
                </a:solidFill>
              </a:rPr>
              <a:t> E DELL’INSOLVENZA</a:t>
            </a:r>
            <a:r>
              <a:rPr lang="it-IT" b="1" dirty="0" smtClean="0">
                <a:solidFill>
                  <a:srgbClr val="0000CC"/>
                </a:solidFill>
              </a:rPr>
              <a:t>»</a:t>
            </a:r>
            <a:r>
              <a:rPr lang="it-IT" dirty="0" smtClean="0"/>
              <a:t> </a:t>
            </a:r>
            <a:r>
              <a:rPr lang="it-IT" b="1" dirty="0" smtClean="0"/>
              <a:t>entrerà in vigore il 15 agosto 2020 ma alcune disposizioni in materia di diritto societario sono entrate in vigore il 16 marzo 2019</a:t>
            </a:r>
            <a:r>
              <a:rPr lang="it-IT" dirty="0" smtClean="0"/>
              <a:t>.</a:t>
            </a:r>
          </a:p>
          <a:p>
            <a:pPr algn="just"/>
            <a:r>
              <a:rPr lang="it-IT" dirty="0" smtClean="0"/>
              <a:t>Trattasi di novità che vanno a modificare alcune norme del codice civile che prevalentemente riguardano in speciale maniera il diritto societario.</a:t>
            </a:r>
          </a:p>
          <a:p>
            <a:endParaRPr lang="it-I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CODICE DELLA CRISI </a:t>
            </a:r>
            <a:r>
              <a:rPr lang="it-IT" b="1" dirty="0" err="1" smtClean="0"/>
              <a:t>D’IMPRESA</a:t>
            </a:r>
            <a:r>
              <a:rPr lang="it-IT" b="1" dirty="0" smtClean="0"/>
              <a:t> E DELL’INSOLVENZA - CCII</a:t>
            </a:r>
            <a:endParaRPr lang="it-IT" dirty="0"/>
          </a:p>
        </p:txBody>
      </p:sp>
      <p:sp>
        <p:nvSpPr>
          <p:cNvPr id="3" name="Segnaposto contenuto 2"/>
          <p:cNvSpPr>
            <a:spLocks noGrp="1"/>
          </p:cNvSpPr>
          <p:nvPr>
            <p:ph idx="1"/>
          </p:nvPr>
        </p:nvSpPr>
        <p:spPr/>
        <p:txBody>
          <a:bodyPr>
            <a:normAutofit lnSpcReduction="10000"/>
          </a:bodyPr>
          <a:lstStyle/>
          <a:p>
            <a:pPr algn="just"/>
            <a:r>
              <a:rPr lang="it-IT" sz="3600" dirty="0" smtClean="0"/>
              <a:t> </a:t>
            </a:r>
            <a:r>
              <a:rPr lang="it-IT" dirty="0" smtClean="0"/>
              <a:t>La </a:t>
            </a:r>
            <a:r>
              <a:rPr lang="it-IT" b="1" dirty="0" smtClean="0"/>
              <a:t>Legge 8 marzo 2019 n. 20</a:t>
            </a:r>
            <a:r>
              <a:rPr lang="it-IT" dirty="0" smtClean="0"/>
              <a:t>, pubblicata sulla Gazzetta Ufficiale n. 67 del </a:t>
            </a:r>
            <a:r>
              <a:rPr lang="it-IT" b="1" dirty="0" smtClean="0"/>
              <a:t>20 marzo 2019 </a:t>
            </a:r>
            <a:r>
              <a:rPr lang="it-IT" dirty="0" smtClean="0"/>
              <a:t>con entrata in vigore il </a:t>
            </a:r>
            <a:r>
              <a:rPr lang="it-IT" b="1" dirty="0" smtClean="0"/>
              <a:t>4 aprile 2019 </a:t>
            </a:r>
            <a:r>
              <a:rPr lang="it-IT" dirty="0" smtClean="0"/>
              <a:t>– «</a:t>
            </a:r>
            <a:r>
              <a:rPr lang="it-IT" b="1" i="1" dirty="0" smtClean="0"/>
              <a:t>Delega al Governo per l'adozione di disposizioni integrative e correttive dei decreti legislativi adottati in attuazione della delega per la riforma delle discipline della crisi di impresa e dell'insolvenza, di cui alla legge 19 ottobre 2017, n. 155</a:t>
            </a:r>
            <a:r>
              <a:rPr lang="it-IT" i="1" dirty="0" smtClean="0"/>
              <a:t>» </a:t>
            </a:r>
            <a:r>
              <a:rPr lang="it-IT" dirty="0" smtClean="0"/>
              <a:t>stabilisce all’art. 1 «</a:t>
            </a:r>
            <a:r>
              <a:rPr lang="it-IT" i="1" dirty="0" smtClean="0"/>
              <a:t>Il Governo, con la procedura indicata al comma 3 dell'articolo 1 della legge 19 ottobre 2017, n. 155, </a:t>
            </a:r>
            <a:r>
              <a:rPr lang="it-IT" b="1" i="1" dirty="0" smtClean="0"/>
              <a:t>entro </a:t>
            </a:r>
            <a:r>
              <a:rPr lang="it-IT" b="1" i="1" u="sng" dirty="0" smtClean="0"/>
              <a:t>DUE</a:t>
            </a:r>
            <a:r>
              <a:rPr lang="it-IT" b="1" i="1" dirty="0" smtClean="0"/>
              <a:t> anni dalla data di entrata in vigore dell'ultimo dei decreti legislativi adottati in attuazione della delega di cui alla medesima legge n. 155 del 2017 e nel rispetto dei principi e criteri direttivi da essa fissati</a:t>
            </a:r>
            <a:r>
              <a:rPr lang="it-IT" i="1" dirty="0" smtClean="0"/>
              <a:t>, </a:t>
            </a:r>
            <a:r>
              <a:rPr lang="it-IT" b="1" i="1" dirty="0" smtClean="0"/>
              <a:t>PUÒ ADOTTARE DISPOSIZIONI INTEGRATIVE E CORRETTIVE dei decreti legislativi medesimi</a:t>
            </a:r>
            <a:r>
              <a:rPr lang="it-IT" dirty="0" smtClean="0"/>
              <a:t>». </a:t>
            </a:r>
          </a:p>
          <a:p>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b="1" dirty="0" smtClean="0"/>
              <a:t>CODICE DELLA CRISI </a:t>
            </a:r>
            <a:r>
              <a:rPr lang="it-IT" b="1" dirty="0" err="1" smtClean="0"/>
              <a:t>D’IMPRESA</a:t>
            </a:r>
            <a:r>
              <a:rPr lang="it-IT" b="1" dirty="0" smtClean="0"/>
              <a:t> E DELL’INSOLVENZA - CCII</a:t>
            </a:r>
            <a:endParaRPr lang="it-IT" dirty="0"/>
          </a:p>
        </p:txBody>
      </p:sp>
      <p:sp>
        <p:nvSpPr>
          <p:cNvPr id="3" name="Segnaposto contenuto 2"/>
          <p:cNvSpPr>
            <a:spLocks noGrp="1"/>
          </p:cNvSpPr>
          <p:nvPr>
            <p:ph idx="1"/>
          </p:nvPr>
        </p:nvSpPr>
        <p:spPr/>
        <p:txBody>
          <a:bodyPr/>
          <a:lstStyle/>
          <a:p>
            <a:pPr algn="just"/>
            <a:r>
              <a:rPr lang="it-IT" dirty="0" smtClean="0"/>
              <a:t>Gli articolo </a:t>
            </a:r>
            <a:r>
              <a:rPr lang="it-IT" b="1" dirty="0" smtClean="0"/>
              <a:t>del </a:t>
            </a:r>
            <a:r>
              <a:rPr lang="it-IT" b="1" dirty="0" err="1" smtClean="0"/>
              <a:t>D.Lgs.</a:t>
            </a:r>
            <a:r>
              <a:rPr lang="it-IT" b="1" dirty="0" smtClean="0"/>
              <a:t> N. 14/19 </a:t>
            </a:r>
            <a:r>
              <a:rPr lang="it-IT" dirty="0" smtClean="0"/>
              <a:t>riguardanti tali modifiche sono:</a:t>
            </a:r>
          </a:p>
          <a:p>
            <a:pPr algn="just"/>
            <a:r>
              <a:rPr lang="it-IT" b="1" dirty="0" smtClean="0"/>
              <a:t>Art. 375 – Assetti organizzativi dell’impresa;</a:t>
            </a:r>
          </a:p>
          <a:p>
            <a:pPr algn="just"/>
            <a:r>
              <a:rPr lang="it-IT" b="1" dirty="0" smtClean="0"/>
              <a:t>Art. 377 – Assetti organizzativi societari;</a:t>
            </a:r>
          </a:p>
          <a:p>
            <a:pPr algn="just"/>
            <a:r>
              <a:rPr lang="it-IT" b="1" dirty="0" smtClean="0"/>
              <a:t>Art. 378 – Responsabilità degli amministratori;</a:t>
            </a:r>
          </a:p>
          <a:p>
            <a:pPr algn="just"/>
            <a:r>
              <a:rPr lang="it-IT" b="1" dirty="0" smtClean="0"/>
              <a:t>At. 379 – Nomina degli organi di controllo;</a:t>
            </a:r>
          </a:p>
          <a:p>
            <a:pPr algn="just"/>
            <a:r>
              <a:rPr lang="it-IT" b="1" dirty="0" smtClean="0"/>
              <a:t>Art. 380 – Cause di scioglimento delle società di capitali</a:t>
            </a:r>
          </a:p>
          <a:p>
            <a:pPr algn="just"/>
            <a:r>
              <a:rPr lang="it-IT" b="1" dirty="0" smtClean="0"/>
              <a:t>Art. 383 </a:t>
            </a:r>
            <a:r>
              <a:rPr lang="it-IT" dirty="0" smtClean="0"/>
              <a:t>– </a:t>
            </a:r>
            <a:r>
              <a:rPr lang="it-IT" b="1" dirty="0" smtClean="0"/>
              <a:t>Finanziamento soci</a:t>
            </a:r>
            <a:r>
              <a:rPr lang="it-IT" dirty="0" smtClean="0"/>
              <a:t>.</a:t>
            </a:r>
          </a:p>
          <a:p>
            <a:endParaRPr lang="it-IT"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solidFill>
                  <a:srgbClr val="FF0000"/>
                </a:solidFill>
              </a:rPr>
              <a:t>Art</a:t>
            </a:r>
            <a:r>
              <a:rPr lang="it-IT" b="1" dirty="0" smtClean="0">
                <a:solidFill>
                  <a:srgbClr val="FF0000"/>
                </a:solidFill>
              </a:rPr>
              <a:t>. 375 CCII </a:t>
            </a:r>
            <a:r>
              <a:rPr lang="it-IT" b="1" dirty="0" smtClean="0"/>
              <a:t>- </a:t>
            </a:r>
            <a:r>
              <a:rPr lang="it-IT" b="1" i="1" dirty="0" smtClean="0"/>
              <a:t>Assetti organizzativi dell'impresa</a:t>
            </a:r>
            <a:endParaRPr lang="it-IT" dirty="0"/>
          </a:p>
        </p:txBody>
      </p:sp>
      <p:sp>
        <p:nvSpPr>
          <p:cNvPr id="3" name="Segnaposto contenuto 2"/>
          <p:cNvSpPr>
            <a:spLocks noGrp="1"/>
          </p:cNvSpPr>
          <p:nvPr>
            <p:ph idx="1"/>
          </p:nvPr>
        </p:nvSpPr>
        <p:spPr/>
        <p:txBody>
          <a:bodyPr>
            <a:normAutofit fontScale="92500" lnSpcReduction="10000"/>
          </a:bodyPr>
          <a:lstStyle/>
          <a:p>
            <a:pPr marL="0" indent="0" algn="just">
              <a:lnSpc>
                <a:spcPct val="100000"/>
              </a:lnSpc>
              <a:spcBef>
                <a:spcPts val="0"/>
              </a:spcBef>
              <a:buNone/>
            </a:pPr>
            <a:r>
              <a:rPr lang="it-IT" i="1" dirty="0" smtClean="0"/>
              <a:t>1. La rubrica dell'</a:t>
            </a:r>
            <a:r>
              <a:rPr lang="it-IT" b="1" i="1" dirty="0" smtClean="0"/>
              <a:t>articolo 2086 </a:t>
            </a:r>
            <a:r>
              <a:rPr lang="it-IT" i="1" dirty="0" smtClean="0"/>
              <a:t>del codice civile è sostituita dalla seguente: «</a:t>
            </a:r>
            <a:r>
              <a:rPr lang="it-IT" b="1" i="1" dirty="0" smtClean="0"/>
              <a:t>Gestione dell'impresa</a:t>
            </a:r>
            <a:r>
              <a:rPr lang="it-IT" i="1" dirty="0" smtClean="0"/>
              <a:t>».</a:t>
            </a:r>
          </a:p>
          <a:p>
            <a:pPr marL="0" indent="0" algn="just">
              <a:lnSpc>
                <a:spcPct val="100000"/>
              </a:lnSpc>
              <a:spcBef>
                <a:spcPts val="0"/>
              </a:spcBef>
              <a:buNone/>
            </a:pPr>
            <a:r>
              <a:rPr lang="it-IT" i="1" dirty="0" smtClean="0"/>
              <a:t>2. All'articolo 2086 del codice civile, dopo il primo comma è aggiunto il seguente:</a:t>
            </a:r>
          </a:p>
          <a:p>
            <a:pPr marL="0" indent="0" algn="just">
              <a:lnSpc>
                <a:spcPct val="100000"/>
              </a:lnSpc>
              <a:spcBef>
                <a:spcPts val="0"/>
              </a:spcBef>
              <a:buNone/>
            </a:pPr>
            <a:r>
              <a:rPr lang="it-IT" i="1" dirty="0" smtClean="0"/>
              <a:t>«</a:t>
            </a:r>
            <a:r>
              <a:rPr lang="it-IT" b="1" i="1" dirty="0" smtClean="0"/>
              <a:t>L'imprenditore, che operi in forma societaria o collettiva, ha il dovere di istituire un assetto organizzativo, amministrativo e contabile adeguato alla natura e alle dimensioni dell'impresa, anche in funzione della rilevazione tempestiva della crisi dell'impresa e della perdita della continuità aziendale, nonché di attivarsi senza indugio per l'adozione e l'attuazione di uno degli strumenti previsti dall'ordinamento per il superamento della crisi e il recupero della continuità aziendale</a:t>
            </a:r>
            <a:r>
              <a:rPr lang="it-IT" i="1" dirty="0" smtClean="0"/>
              <a:t>».</a:t>
            </a:r>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I nuovi obblighi per gli amministratori </a:t>
            </a:r>
            <a:endParaRPr lang="it-IT" dirty="0"/>
          </a:p>
        </p:txBody>
      </p:sp>
      <p:sp>
        <p:nvSpPr>
          <p:cNvPr id="3" name="Segnaposto contenuto 2"/>
          <p:cNvSpPr>
            <a:spLocks noGrp="1"/>
          </p:cNvSpPr>
          <p:nvPr>
            <p:ph idx="1"/>
          </p:nvPr>
        </p:nvSpPr>
        <p:spPr/>
        <p:txBody>
          <a:bodyPr/>
          <a:lstStyle/>
          <a:p>
            <a:pPr algn="just"/>
            <a:r>
              <a:rPr lang="it-IT" dirty="0" smtClean="0"/>
              <a:t> Il </a:t>
            </a:r>
            <a:r>
              <a:rPr lang="it-IT" b="1" dirty="0" smtClean="0"/>
              <a:t>decreto legislativo n. 14 del 2019 </a:t>
            </a:r>
            <a:r>
              <a:rPr lang="it-IT" dirty="0" smtClean="0"/>
              <a:t>ha apportato </a:t>
            </a:r>
            <a:r>
              <a:rPr lang="it-IT" b="1" dirty="0" smtClean="0"/>
              <a:t>alcune modifiche al codice civile in materia societaria</a:t>
            </a:r>
            <a:r>
              <a:rPr lang="it-IT" dirty="0" smtClean="0"/>
              <a:t> determinando </a:t>
            </a:r>
            <a:r>
              <a:rPr lang="it-IT" b="1" dirty="0" smtClean="0"/>
              <a:t>nuovi obblighi per:</a:t>
            </a:r>
          </a:p>
          <a:p>
            <a:pPr algn="just">
              <a:buFont typeface="Wingdings" panose="05000000000000000000" pitchFamily="2" charset="2"/>
              <a:buChar char="Ø"/>
            </a:pPr>
            <a:r>
              <a:rPr lang="it-IT" b="1" dirty="0" smtClean="0">
                <a:solidFill>
                  <a:srgbClr val="0000CC"/>
                </a:solidFill>
              </a:rPr>
              <a:t> imprenditori individuali;</a:t>
            </a:r>
          </a:p>
          <a:p>
            <a:pPr algn="just">
              <a:buFont typeface="Wingdings" panose="05000000000000000000" pitchFamily="2" charset="2"/>
              <a:buChar char="Ø"/>
            </a:pPr>
            <a:r>
              <a:rPr lang="it-IT" b="1" dirty="0" smtClean="0">
                <a:solidFill>
                  <a:srgbClr val="0000CC"/>
                </a:solidFill>
              </a:rPr>
              <a:t> amministratori di società;</a:t>
            </a:r>
          </a:p>
          <a:p>
            <a:pPr algn="just">
              <a:buFont typeface="Wingdings" panose="05000000000000000000" pitchFamily="2" charset="2"/>
              <a:buChar char="Ø"/>
            </a:pPr>
            <a:r>
              <a:rPr lang="it-IT" b="1" dirty="0" smtClean="0">
                <a:solidFill>
                  <a:srgbClr val="0000CC"/>
                </a:solidFill>
              </a:rPr>
              <a:t> sindaci</a:t>
            </a:r>
            <a:r>
              <a:rPr lang="it-IT" dirty="0" smtClean="0">
                <a:solidFill>
                  <a:srgbClr val="0000CC"/>
                </a:solidFill>
              </a:rPr>
              <a:t>.</a:t>
            </a:r>
          </a:p>
          <a:p>
            <a:pPr algn="just"/>
            <a:r>
              <a:rPr lang="it-IT" dirty="0" smtClean="0"/>
              <a:t> Sono </a:t>
            </a:r>
            <a:r>
              <a:rPr lang="it-IT" b="1" dirty="0" smtClean="0"/>
              <a:t>misure propedeutiche e preparatorie alle </a:t>
            </a:r>
            <a:r>
              <a:rPr lang="it-IT" b="1" dirty="0" smtClean="0">
                <a:solidFill>
                  <a:srgbClr val="0000CC"/>
                </a:solidFill>
              </a:rPr>
              <a:t>PROCEDURE </a:t>
            </a:r>
            <a:r>
              <a:rPr lang="it-IT" b="1" dirty="0" err="1" smtClean="0">
                <a:solidFill>
                  <a:srgbClr val="0000CC"/>
                </a:solidFill>
              </a:rPr>
              <a:t>DI</a:t>
            </a:r>
            <a:r>
              <a:rPr lang="it-IT" b="1" dirty="0" smtClean="0">
                <a:solidFill>
                  <a:srgbClr val="0000CC"/>
                </a:solidFill>
              </a:rPr>
              <a:t> ALLERTA</a:t>
            </a:r>
            <a:r>
              <a:rPr lang="it-IT" dirty="0" smtClean="0"/>
              <a:t>,   </a:t>
            </a:r>
            <a:r>
              <a:rPr lang="it-IT" b="1" dirty="0" smtClean="0"/>
              <a:t>previste per rilevare i sintomi della crisi dell’impresa</a:t>
            </a:r>
            <a:r>
              <a:rPr lang="it-IT" dirty="0" smtClean="0"/>
              <a:t> e che entreranno in vigore dal 15 agosto 2020. </a:t>
            </a:r>
            <a:r>
              <a:rPr lang="it-IT" b="1" dirty="0" smtClean="0"/>
              <a:t>Le modifiche al codice civile sono già entrate in vigore.</a:t>
            </a:r>
            <a:endParaRPr lang="it-IT"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I nuovi obblighi per gli amministratori </a:t>
            </a:r>
            <a:endParaRPr lang="it-IT" dirty="0"/>
          </a:p>
        </p:txBody>
      </p:sp>
      <p:sp>
        <p:nvSpPr>
          <p:cNvPr id="3" name="Segnaposto contenuto 2"/>
          <p:cNvSpPr>
            <a:spLocks noGrp="1"/>
          </p:cNvSpPr>
          <p:nvPr>
            <p:ph idx="1"/>
          </p:nvPr>
        </p:nvSpPr>
        <p:spPr/>
        <p:txBody>
          <a:bodyPr/>
          <a:lstStyle/>
          <a:p>
            <a:pPr algn="just"/>
            <a:r>
              <a:rPr lang="it-IT" b="1" dirty="0" smtClean="0"/>
              <a:t>Viene previsto che</a:t>
            </a:r>
            <a:r>
              <a:rPr lang="it-IT" dirty="0" smtClean="0"/>
              <a:t> la </a:t>
            </a:r>
            <a:r>
              <a:rPr lang="it-IT" b="1" dirty="0" smtClean="0"/>
              <a:t>gestione dell’impresa societaria  deve  essere svolta </a:t>
            </a:r>
            <a:r>
              <a:rPr lang="it-IT" dirty="0" smtClean="0"/>
              <a:t>nel rispetto  del </a:t>
            </a:r>
            <a:r>
              <a:rPr lang="it-IT" b="1" dirty="0" smtClean="0"/>
              <a:t>nuovo secondo comma dell’articolo 2086 c.c. </a:t>
            </a:r>
            <a:r>
              <a:rPr lang="it-IT" dirty="0" smtClean="0"/>
              <a:t>per il quale </a:t>
            </a:r>
            <a:r>
              <a:rPr lang="it-IT" b="1" dirty="0" smtClean="0"/>
              <a:t> gli AMMINISTRATORI </a:t>
            </a:r>
            <a:r>
              <a:rPr lang="it-IT" b="1" dirty="0" err="1" smtClean="0"/>
              <a:t>DI</a:t>
            </a:r>
            <a:r>
              <a:rPr lang="it-IT" b="1" dirty="0" smtClean="0"/>
              <a:t> SOCIETÀ </a:t>
            </a:r>
            <a:r>
              <a:rPr lang="it-IT" dirty="0" smtClean="0"/>
              <a:t>devono   </a:t>
            </a:r>
            <a:r>
              <a:rPr lang="it-IT" b="1" dirty="0" smtClean="0"/>
              <a:t>adottare e aggiornare </a:t>
            </a:r>
            <a:r>
              <a:rPr lang="it-IT" dirty="0" smtClean="0"/>
              <a:t>nel tempo  </a:t>
            </a:r>
            <a:r>
              <a:rPr lang="it-IT" b="1" i="1" dirty="0" smtClean="0"/>
              <a:t>«un ASSETTO ORGANIZZATIVO, AMMINISTRATIVO E CONTABILE che sia adeguato alla natura e alle dimensioni dell’impresa»</a:t>
            </a:r>
            <a:r>
              <a:rPr lang="it-IT" b="1" dirty="0" smtClean="0"/>
              <a:t>.</a:t>
            </a:r>
            <a:endParaRPr lang="it-IT" dirty="0" smtClean="0"/>
          </a:p>
          <a:p>
            <a:pPr algn="just">
              <a:buNone/>
            </a:pPr>
            <a:r>
              <a:rPr lang="it-IT" dirty="0" smtClean="0"/>
              <a:t>  </a:t>
            </a:r>
            <a:endParaRPr lang="it-IT"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p:txBody>
          <a:bodyPr/>
          <a:lstStyle/>
          <a:p>
            <a:pPr algn="just"/>
            <a:r>
              <a:rPr lang="it-IT" dirty="0" smtClean="0"/>
              <a:t>L’obbligo indicato era</a:t>
            </a:r>
            <a:r>
              <a:rPr lang="it-IT" b="1" dirty="0" smtClean="0"/>
              <a:t> </a:t>
            </a:r>
            <a:r>
              <a:rPr lang="it-IT" dirty="0" smtClean="0"/>
              <a:t>già previsto per </a:t>
            </a:r>
            <a:r>
              <a:rPr lang="it-IT" b="1" dirty="0" smtClean="0"/>
              <a:t>la s.p.a. e le </a:t>
            </a:r>
            <a:r>
              <a:rPr lang="it-IT" b="1" dirty="0" err="1" smtClean="0"/>
              <a:t>s.a.p.a</a:t>
            </a:r>
            <a:r>
              <a:rPr lang="it-IT" dirty="0" err="1" smtClean="0"/>
              <a:t>.</a:t>
            </a:r>
            <a:r>
              <a:rPr lang="it-IT" dirty="0" smtClean="0"/>
              <a:t>  </a:t>
            </a:r>
            <a:r>
              <a:rPr lang="it-IT" b="1" dirty="0" smtClean="0"/>
              <a:t>dall’art. 2381 c</a:t>
            </a:r>
            <a:r>
              <a:rPr lang="it-IT" dirty="0" smtClean="0"/>
              <a:t>.</a:t>
            </a:r>
            <a:r>
              <a:rPr lang="it-IT" b="1" dirty="0" smtClean="0"/>
              <a:t>c</a:t>
            </a:r>
            <a:r>
              <a:rPr lang="it-IT" dirty="0" smtClean="0"/>
              <a:t>.; tale norma   demanda infatti: </a:t>
            </a:r>
          </a:p>
          <a:p>
            <a:pPr marL="0" indent="0" algn="just">
              <a:buNone/>
            </a:pPr>
            <a:r>
              <a:rPr lang="it-IT" b="1" dirty="0" smtClean="0"/>
              <a:t>- agli organi amministrativi delegati o al comitato esecutivo  il compito  di </a:t>
            </a:r>
            <a:r>
              <a:rPr lang="it-IT" b="1" u="sng" dirty="0" smtClean="0"/>
              <a:t>CURARE</a:t>
            </a:r>
            <a:r>
              <a:rPr lang="it-IT" b="1" dirty="0" smtClean="0"/>
              <a:t> che l’assetto organizzativo, amministrativo e contabile della società sia adeguato alla natura e alle dimensioni dell’impresa </a:t>
            </a:r>
            <a:r>
              <a:rPr lang="it-IT" dirty="0" smtClean="0"/>
              <a:t>(comma 5)    </a:t>
            </a:r>
          </a:p>
          <a:p>
            <a:pPr algn="just">
              <a:buFontTx/>
              <a:buChar char="-"/>
            </a:pPr>
            <a:r>
              <a:rPr lang="it-IT" b="1" dirty="0" smtClean="0"/>
              <a:t>al consiglio di amministrazione </a:t>
            </a:r>
            <a:r>
              <a:rPr lang="it-IT" dirty="0" smtClean="0"/>
              <a:t>(comma 3)  </a:t>
            </a:r>
            <a:r>
              <a:rPr lang="it-IT" b="1" dirty="0" smtClean="0"/>
              <a:t>quello di </a:t>
            </a:r>
            <a:r>
              <a:rPr lang="it-IT" b="1" u="sng" dirty="0" smtClean="0"/>
              <a:t>VALUTARNE L’ADEGUATEZZA</a:t>
            </a:r>
            <a:r>
              <a:rPr lang="it-IT" b="1" dirty="0" smtClean="0"/>
              <a:t>;</a:t>
            </a:r>
          </a:p>
          <a:p>
            <a:pPr algn="just">
              <a:buFontTx/>
              <a:buChar char="-"/>
            </a:pPr>
            <a:r>
              <a:rPr lang="it-IT" b="1" dirty="0" smtClean="0"/>
              <a:t>al collegio sindacale quello di </a:t>
            </a:r>
            <a:r>
              <a:rPr lang="it-IT" b="1" u="sng" dirty="0" smtClean="0"/>
              <a:t>VIGILARE</a:t>
            </a:r>
            <a:r>
              <a:rPr lang="it-IT" b="1" dirty="0" smtClean="0"/>
              <a:t> </a:t>
            </a:r>
            <a:r>
              <a:rPr lang="it-IT" dirty="0" smtClean="0"/>
              <a:t>(cfr. Norme di comportamento del collegio sindacale  - CNDCEC).</a:t>
            </a:r>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p:txBody>
          <a:bodyPr/>
          <a:lstStyle/>
          <a:p>
            <a:pPr algn="just"/>
            <a:r>
              <a:rPr lang="it-IT" dirty="0" smtClean="0"/>
              <a:t>La guida operativa «</a:t>
            </a:r>
            <a:r>
              <a:rPr lang="it-IT" b="1" i="1" dirty="0" smtClean="0"/>
              <a:t>ATTIVITÀ </a:t>
            </a:r>
            <a:r>
              <a:rPr lang="it-IT" b="1" i="1" dirty="0" err="1" smtClean="0"/>
              <a:t>DI</a:t>
            </a:r>
            <a:r>
              <a:rPr lang="it-IT" b="1" i="1" dirty="0" smtClean="0"/>
              <a:t> VIGILANZA DEL COLLEGIO SINDACALE DELLE SOCIETÀ NON QUOTATE NELL’AMBITO DEI CONTROLLI SULL’ASSETTO ORGANIZZATIVO» </a:t>
            </a:r>
            <a:r>
              <a:rPr lang="it-IT" b="1" dirty="0" smtClean="0"/>
              <a:t>DEL CNDCEC del 2015 precisa che  «</a:t>
            </a:r>
            <a:r>
              <a:rPr lang="it-IT" b="1" i="1" dirty="0" smtClean="0"/>
              <a:t>Per ASSETTO ORGANIZZATIVO si intende il complesso delle direttive e delle procedure stabilite per garantire che il potere decisionale sia assegnato ed esercitato ad un appropriato livello di competenza e responsabilità». </a:t>
            </a:r>
          </a:p>
          <a:p>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p:txBody>
          <a:bodyPr>
            <a:normAutofit fontScale="85000" lnSpcReduction="10000"/>
          </a:bodyPr>
          <a:lstStyle/>
          <a:p>
            <a:pPr algn="just">
              <a:lnSpc>
                <a:spcPct val="110000"/>
              </a:lnSpc>
              <a:spcBef>
                <a:spcPts val="0"/>
              </a:spcBef>
            </a:pPr>
            <a:r>
              <a:rPr lang="it-IT" b="1" dirty="0" smtClean="0"/>
              <a:t>Tale obbligo deve essere svolto </a:t>
            </a:r>
            <a:r>
              <a:rPr lang="it-IT" b="1" i="1" dirty="0" smtClean="0"/>
              <a:t>«anche in funzione della rilevazione tempestiva della crisi dell’impresa e della perdita della continuità aziendale»</a:t>
            </a:r>
            <a:r>
              <a:rPr lang="it-IT" b="1" dirty="0" smtClean="0"/>
              <a:t>, nonché nell’obbligo di </a:t>
            </a:r>
            <a:r>
              <a:rPr lang="it-IT" b="1" i="1" dirty="0" smtClean="0"/>
              <a:t>“</a:t>
            </a:r>
            <a:r>
              <a:rPr lang="it-IT" b="1" i="1" u="sng" dirty="0" smtClean="0"/>
              <a:t>attivarsi senza indugio per  l’adozione e l’attuazione di uno degli strumenti previsti dall’ordinamento per il superamento della crisi e il recupero della continuità aziendale</a:t>
            </a:r>
            <a:r>
              <a:rPr lang="it-IT" b="1" i="1" dirty="0" smtClean="0"/>
              <a:t>’” </a:t>
            </a:r>
            <a:r>
              <a:rPr lang="it-IT" dirty="0" smtClean="0"/>
              <a:t>(art. 375 </a:t>
            </a:r>
            <a:r>
              <a:rPr lang="it-IT" dirty="0" err="1" smtClean="0"/>
              <a:t>CCII</a:t>
            </a:r>
            <a:r>
              <a:rPr lang="it-IT" dirty="0" smtClean="0"/>
              <a:t>).</a:t>
            </a:r>
          </a:p>
          <a:p>
            <a:pPr algn="just">
              <a:lnSpc>
                <a:spcPct val="110000"/>
              </a:lnSpc>
              <a:spcBef>
                <a:spcPts val="0"/>
              </a:spcBef>
            </a:pPr>
            <a:r>
              <a:rPr lang="it-IT" b="1" dirty="0" smtClean="0"/>
              <a:t>L’assetto organizzativo, contabile e amministrativo delle società </a:t>
            </a:r>
            <a:r>
              <a:rPr lang="it-IT" dirty="0" smtClean="0"/>
              <a:t>adottato dagli amministratori  </a:t>
            </a:r>
            <a:r>
              <a:rPr lang="it-IT" b="1" dirty="0" smtClean="0"/>
              <a:t>deve essere ADEGUATO in modo   da permettere loro, senza indugio:</a:t>
            </a:r>
          </a:p>
          <a:p>
            <a:pPr algn="just">
              <a:lnSpc>
                <a:spcPct val="110000"/>
              </a:lnSpc>
              <a:spcBef>
                <a:spcPts val="0"/>
              </a:spcBef>
              <a:buFontTx/>
              <a:buChar char="-"/>
            </a:pPr>
            <a:r>
              <a:rPr lang="it-IT" dirty="0" smtClean="0"/>
              <a:t>di rilevare i sintomi della crisi;</a:t>
            </a:r>
          </a:p>
          <a:p>
            <a:pPr algn="just">
              <a:lnSpc>
                <a:spcPct val="110000"/>
              </a:lnSpc>
              <a:spcBef>
                <a:spcPts val="0"/>
              </a:spcBef>
              <a:buFontTx/>
              <a:buChar char="-"/>
            </a:pPr>
            <a:r>
              <a:rPr lang="it-IT" dirty="0" smtClean="0"/>
              <a:t> di  accertare la presenza della continuità aziendale;</a:t>
            </a:r>
          </a:p>
          <a:p>
            <a:pPr algn="just">
              <a:lnSpc>
                <a:spcPct val="110000"/>
              </a:lnSpc>
              <a:spcBef>
                <a:spcPts val="0"/>
              </a:spcBef>
              <a:buFontTx/>
              <a:buChar char="-"/>
            </a:pPr>
            <a:r>
              <a:rPr lang="it-IT" dirty="0" smtClean="0"/>
              <a:t>di adottare uno degli strumenti per il superamento della crisi.</a:t>
            </a:r>
          </a:p>
          <a:p>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p:txBody>
          <a:bodyPr>
            <a:normAutofit/>
          </a:bodyPr>
          <a:lstStyle/>
          <a:p>
            <a:pPr algn="just" fontAlgn="base">
              <a:lnSpc>
                <a:spcPct val="120000"/>
              </a:lnSpc>
              <a:spcBef>
                <a:spcPts val="0"/>
              </a:spcBef>
            </a:pPr>
            <a:r>
              <a:rPr lang="it-IT" sz="1400" b="1" dirty="0" smtClean="0"/>
              <a:t> </a:t>
            </a:r>
            <a:r>
              <a:rPr lang="it-IT" dirty="0" smtClean="0"/>
              <a:t>La guida operativa</a:t>
            </a:r>
            <a:r>
              <a:rPr lang="it-IT" i="1" dirty="0" smtClean="0"/>
              <a:t> «</a:t>
            </a:r>
            <a:r>
              <a:rPr lang="it-IT" b="1" i="1" dirty="0" smtClean="0"/>
              <a:t>ATTIVITÀ </a:t>
            </a:r>
            <a:r>
              <a:rPr lang="it-IT" b="1" i="1" dirty="0" err="1" smtClean="0"/>
              <a:t>DI</a:t>
            </a:r>
            <a:r>
              <a:rPr lang="it-IT" b="1" i="1" dirty="0" smtClean="0"/>
              <a:t> VIGILANZA DEL COLLEGIO SINDACALE DELLE SOCIETÀ NON QUOTATE NELL’AMBITO DEI CONTROLLI SULL’ASSETTO ORGANIZZATIVO DEL CNDCEC</a:t>
            </a:r>
            <a:r>
              <a:rPr lang="it-IT" i="1" dirty="0" smtClean="0"/>
              <a:t>” </a:t>
            </a:r>
            <a:r>
              <a:rPr lang="it-IT" dirty="0" smtClean="0"/>
              <a:t>del 2015 precisa che</a:t>
            </a:r>
            <a:r>
              <a:rPr lang="it-IT" i="1" dirty="0" smtClean="0"/>
              <a:t>  «</a:t>
            </a:r>
            <a:r>
              <a:rPr lang="it-IT" b="1" i="1" dirty="0" smtClean="0">
                <a:solidFill>
                  <a:srgbClr val="FF0000"/>
                </a:solidFill>
              </a:rPr>
              <a:t>Per assetto organizzativo </a:t>
            </a:r>
            <a:r>
              <a:rPr lang="it-IT" i="1" dirty="0" smtClean="0"/>
              <a:t>si intende il complesso delle direttive e delle procedure stabilite per garantire che il potere decisionale sia assegnato ed esercitato ad un appropriato livello di competenza e responsabilità</a:t>
            </a:r>
            <a:r>
              <a:rPr lang="it-IT" dirty="0" smtClean="0"/>
              <a:t>».</a:t>
            </a:r>
            <a:r>
              <a:rPr lang="it-IT" b="1" dirty="0" smtClean="0"/>
              <a:t> </a:t>
            </a:r>
          </a:p>
          <a:p>
            <a:endParaRPr lang="it-IT"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a:xfrm>
            <a:off x="244929" y="1825624"/>
            <a:ext cx="11576957" cy="4681311"/>
          </a:xfrm>
        </p:spPr>
        <p:txBody>
          <a:bodyPr>
            <a:normAutofit fontScale="70000" lnSpcReduction="20000"/>
          </a:bodyPr>
          <a:lstStyle/>
          <a:p>
            <a:pPr>
              <a:lnSpc>
                <a:spcPct val="120000"/>
              </a:lnSpc>
              <a:spcBef>
                <a:spcPts val="0"/>
              </a:spcBef>
            </a:pPr>
            <a:r>
              <a:rPr lang="it-IT" b="1" i="1" dirty="0" smtClean="0"/>
              <a:t>V.10. VERBALE RELATIVO ALLA VIGILANZA SULL’ADEGUATEZZA E SUL FUNZIONAMENTO DELL’ASSETTO ORGANIZZATIVO</a:t>
            </a:r>
            <a:endParaRPr lang="it-IT" dirty="0" smtClean="0"/>
          </a:p>
          <a:p>
            <a:pPr algn="just">
              <a:lnSpc>
                <a:spcPct val="120000"/>
              </a:lnSpc>
              <a:spcBef>
                <a:spcPts val="0"/>
              </a:spcBef>
              <a:buNone/>
            </a:pPr>
            <a:r>
              <a:rPr lang="it-IT" i="1" dirty="0" smtClean="0"/>
              <a:t>Premessa metodologica </a:t>
            </a:r>
            <a:endParaRPr lang="it-IT" dirty="0" smtClean="0"/>
          </a:p>
          <a:p>
            <a:pPr algn="just">
              <a:lnSpc>
                <a:spcPct val="120000"/>
              </a:lnSpc>
              <a:spcBef>
                <a:spcPts val="0"/>
              </a:spcBef>
              <a:buNone/>
            </a:pPr>
            <a:r>
              <a:rPr lang="it-IT" i="1" dirty="0" smtClean="0"/>
              <a:t>L’esempio che segue raccoglie alcune delle più significative attività di vigilanza svolta ai sensi dell’art. 2403 c.c. e della Norma n. 3.4. delle “Norme di comportamento del collegio sindacale - Principi di comportamento del collegio sindacale di società non quotate”, emanate dal CNDCEC e vigenti dal 30 settembre 2015, sull’adeguatezza e sul funzionamento dell’assetto organizzativo. Ciascun collegio sindacale dovrà provvedere a modificare e integrare l’esempio proposto sulla base dell’attività di vigilanza pianificata, nonché tenendo conto del compimento da parte della società di operazioni straordinarie o comunque rilevanti e del verificarsi di eventi o circostanze che richiedono lo svolgimento da parte del collegio sindacale di ulteriori attività di controllo. Il collegio sindacale può acquisire informazioni rilevanti per l’attività di vigilanza anche dal revisore/società di revisione legale dei conti, ove presente (cfr. Norma n. 5.3. delle “Norme di comportamento del collegio sindacale - Principi di comportamento del collegio sindacale di società non quotate”). Le informazioni acquisite saranno oggetto di riesame da parte del collegio sindacale. </a:t>
            </a:r>
            <a:endParaRPr lang="it-IT"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a:xfrm>
            <a:off x="424543" y="1975757"/>
            <a:ext cx="10929257" cy="4201206"/>
          </a:xfrm>
        </p:spPr>
        <p:txBody>
          <a:bodyPr>
            <a:normAutofit fontScale="85000" lnSpcReduction="20000"/>
          </a:bodyPr>
          <a:lstStyle/>
          <a:p>
            <a:pPr>
              <a:lnSpc>
                <a:spcPct val="120000"/>
              </a:lnSpc>
              <a:spcBef>
                <a:spcPts val="0"/>
              </a:spcBef>
              <a:buNone/>
            </a:pPr>
            <a:r>
              <a:rPr lang="it-IT" i="1" dirty="0" smtClean="0"/>
              <a:t>In data __/</a:t>
            </a:r>
            <a:r>
              <a:rPr lang="it-IT" i="1" dirty="0" err="1" smtClean="0"/>
              <a:t>__</a:t>
            </a:r>
            <a:r>
              <a:rPr lang="it-IT" i="1" dirty="0" smtClean="0"/>
              <a:t>/_____, alle ore __:</a:t>
            </a:r>
            <a:r>
              <a:rPr lang="it-IT" i="1" dirty="0" err="1" smtClean="0"/>
              <a:t>__</a:t>
            </a:r>
            <a:r>
              <a:rPr lang="it-IT" i="1" dirty="0" smtClean="0"/>
              <a:t>, presso [la sede/gli uffici amministrativi della società] _______________, in _____________ via/piazza _________, si è riunito il collegio sindacale nelle persone di: </a:t>
            </a:r>
            <a:endParaRPr lang="it-IT" dirty="0" smtClean="0"/>
          </a:p>
          <a:p>
            <a:pPr>
              <a:lnSpc>
                <a:spcPct val="120000"/>
              </a:lnSpc>
              <a:spcBef>
                <a:spcPts val="0"/>
              </a:spcBef>
              <a:buNone/>
            </a:pPr>
            <a:r>
              <a:rPr lang="it-IT" i="1" dirty="0" smtClean="0"/>
              <a:t>- dott. _____________________________, presidente del collegio sindacale; </a:t>
            </a:r>
            <a:endParaRPr lang="it-IT" dirty="0" smtClean="0"/>
          </a:p>
          <a:p>
            <a:pPr>
              <a:lnSpc>
                <a:spcPct val="120000"/>
              </a:lnSpc>
              <a:spcBef>
                <a:spcPts val="0"/>
              </a:spcBef>
              <a:buNone/>
            </a:pPr>
            <a:r>
              <a:rPr lang="it-IT" i="1" dirty="0" smtClean="0"/>
              <a:t>- dott. _____________________________, sindaco effettivo; </a:t>
            </a:r>
            <a:endParaRPr lang="it-IT" dirty="0" smtClean="0"/>
          </a:p>
          <a:p>
            <a:pPr>
              <a:lnSpc>
                <a:spcPct val="120000"/>
              </a:lnSpc>
              <a:spcBef>
                <a:spcPts val="0"/>
              </a:spcBef>
              <a:buNone/>
            </a:pPr>
            <a:r>
              <a:rPr lang="it-IT" i="1" dirty="0" smtClean="0"/>
              <a:t>- dott. _____________________________, sindaco effettivo, </a:t>
            </a:r>
            <a:endParaRPr lang="it-IT" dirty="0" smtClean="0"/>
          </a:p>
          <a:p>
            <a:pPr>
              <a:lnSpc>
                <a:spcPct val="120000"/>
              </a:lnSpc>
              <a:spcBef>
                <a:spcPts val="0"/>
              </a:spcBef>
              <a:buNone/>
            </a:pPr>
            <a:r>
              <a:rPr lang="it-IT" i="1" dirty="0" smtClean="0"/>
              <a:t>per redigere il verbale relativo alla vigilanza sull’adeguatezza e sul funzionamento dell’assetto organizzativo. </a:t>
            </a:r>
            <a:endParaRPr lang="it-IT" dirty="0" smtClean="0"/>
          </a:p>
          <a:p>
            <a:pPr>
              <a:lnSpc>
                <a:spcPct val="120000"/>
              </a:lnSpc>
              <a:spcBef>
                <a:spcPts val="0"/>
              </a:spcBef>
              <a:buNone/>
            </a:pPr>
            <a:r>
              <a:rPr lang="it-IT" i="1" dirty="0" smtClean="0"/>
              <a:t>Sono altresì presenti: </a:t>
            </a:r>
            <a:endParaRPr lang="it-IT" dirty="0" smtClean="0"/>
          </a:p>
          <a:p>
            <a:pPr>
              <a:lnSpc>
                <a:spcPct val="120000"/>
              </a:lnSpc>
              <a:spcBef>
                <a:spcPts val="0"/>
              </a:spcBef>
              <a:buNone/>
            </a:pPr>
            <a:r>
              <a:rPr lang="it-IT" i="1" dirty="0" smtClean="0"/>
              <a:t>- _______________, in qualità di _______________; </a:t>
            </a:r>
            <a:endParaRPr lang="it-IT" dirty="0" smtClean="0"/>
          </a:p>
          <a:p>
            <a:pPr>
              <a:lnSpc>
                <a:spcPct val="120000"/>
              </a:lnSpc>
              <a:spcBef>
                <a:spcPts val="0"/>
              </a:spcBef>
              <a:buFontTx/>
              <a:buChar char="-"/>
            </a:pPr>
            <a:r>
              <a:rPr lang="it-IT" i="1" dirty="0" smtClean="0"/>
              <a:t>_______________, </a:t>
            </a:r>
            <a:r>
              <a:rPr lang="it-IT" i="1" dirty="0" smtClean="0"/>
              <a:t>con funzione di ____________. </a:t>
            </a:r>
            <a:endParaRPr lang="it-IT" dirty="0" smtClean="0"/>
          </a:p>
          <a:p>
            <a:pPr>
              <a:buFontTx/>
              <a:buChar char="-"/>
            </a:pPr>
            <a:endParaRPr lang="it-IT"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a:xfrm>
            <a:off x="424543" y="1975757"/>
            <a:ext cx="10929257" cy="4201206"/>
          </a:xfrm>
        </p:spPr>
        <p:txBody>
          <a:bodyPr>
            <a:normAutofit fontScale="85000" lnSpcReduction="20000"/>
          </a:bodyPr>
          <a:lstStyle/>
          <a:p>
            <a:pPr>
              <a:lnSpc>
                <a:spcPct val="120000"/>
              </a:lnSpc>
              <a:spcBef>
                <a:spcPts val="0"/>
              </a:spcBef>
              <a:buNone/>
            </a:pPr>
            <a:r>
              <a:rPr lang="it-IT" i="1" dirty="0" smtClean="0"/>
              <a:t>Premesso </a:t>
            </a:r>
            <a:r>
              <a:rPr lang="it-IT" i="1" dirty="0" smtClean="0"/>
              <a:t>che: </a:t>
            </a:r>
            <a:endParaRPr lang="it-IT" dirty="0" smtClean="0"/>
          </a:p>
          <a:p>
            <a:pPr>
              <a:lnSpc>
                <a:spcPct val="120000"/>
              </a:lnSpc>
              <a:spcBef>
                <a:spcPts val="0"/>
              </a:spcBef>
              <a:buNone/>
            </a:pPr>
            <a:r>
              <a:rPr lang="it-IT" i="1" dirty="0" smtClean="0"/>
              <a:t>- ai sensi dell’art. 2403 c.c. e della Norma n. 3.4. delle “Norme di comportamento del collegio sindacale - Principi di comportamento del collegio sindacale di società non quotate”, emanate dal CNDCEC e vigenti dal 30 settembre 2015, il collegio sindacale è tenuto a svolgere l’</a:t>
            </a:r>
            <a:r>
              <a:rPr lang="it-IT" i="1" dirty="0" err="1" smtClean="0"/>
              <a:t>attivitàdi</a:t>
            </a:r>
            <a:r>
              <a:rPr lang="it-IT" i="1" dirty="0" smtClean="0"/>
              <a:t> vigilanza sui principi di corretta amministrazione. </a:t>
            </a:r>
            <a:endParaRPr lang="it-IT" dirty="0" smtClean="0"/>
          </a:p>
          <a:p>
            <a:pPr>
              <a:lnSpc>
                <a:spcPct val="120000"/>
              </a:lnSpc>
              <a:spcBef>
                <a:spcPts val="0"/>
              </a:spcBef>
              <a:buNone/>
            </a:pPr>
            <a:r>
              <a:rPr lang="it-IT" i="1" dirty="0" smtClean="0"/>
              <a:t>Tanto premesso, si procede preliminarmente all’esame dell’assetto organizzativo della società, in base alle disposizioni di legge e alla Norma n. 3.4. delle “Norme di comportamento del collegio sindacale - Principi di comportamento del collegio sindacale di società non quotate”. </a:t>
            </a:r>
            <a:endParaRPr lang="it-IT" dirty="0" smtClean="0"/>
          </a:p>
          <a:p>
            <a:pPr>
              <a:lnSpc>
                <a:spcPct val="120000"/>
              </a:lnSpc>
              <a:spcBef>
                <a:spcPts val="0"/>
              </a:spcBef>
              <a:buNone/>
            </a:pPr>
            <a:r>
              <a:rPr lang="it-IT" i="1" dirty="0" smtClean="0"/>
              <a:t>In particolare, si dà atto che: </a:t>
            </a:r>
            <a:endParaRPr lang="it-IT" dirty="0" smtClean="0"/>
          </a:p>
          <a:p>
            <a:pPr algn="just">
              <a:lnSpc>
                <a:spcPct val="110000"/>
              </a:lnSpc>
              <a:spcBef>
                <a:spcPts val="0"/>
              </a:spcBef>
              <a:buNone/>
            </a:pPr>
            <a:r>
              <a:rPr lang="it-IT" b="1" dirty="0" smtClean="0"/>
              <a:t> </a:t>
            </a:r>
            <a:endParaRPr lang="it-IT" dirty="0" smtClean="0"/>
          </a:p>
          <a:p>
            <a:endParaRPr lang="it-IT"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p:txBody>
          <a:bodyPr>
            <a:normAutofit fontScale="77500" lnSpcReduction="20000"/>
          </a:bodyPr>
          <a:lstStyle/>
          <a:p>
            <a:pPr>
              <a:lnSpc>
                <a:spcPct val="120000"/>
              </a:lnSpc>
              <a:spcBef>
                <a:spcPts val="0"/>
              </a:spcBef>
              <a:buNone/>
            </a:pPr>
            <a:r>
              <a:rPr lang="it-IT" i="1" dirty="0" smtClean="0"/>
              <a:t>Sul tema si rinvia al documento</a:t>
            </a:r>
            <a:endParaRPr lang="it-IT" dirty="0" smtClean="0"/>
          </a:p>
          <a:p>
            <a:pPr>
              <a:lnSpc>
                <a:spcPct val="120000"/>
              </a:lnSpc>
              <a:spcBef>
                <a:spcPts val="0"/>
              </a:spcBef>
              <a:buNone/>
            </a:pPr>
            <a:r>
              <a:rPr lang="it-IT" i="1" dirty="0" smtClean="0"/>
              <a:t>a) il sistema di governo societario risulta così articolato: ___________ [organi, uffici e competenze]; </a:t>
            </a:r>
            <a:endParaRPr lang="it-IT" dirty="0" smtClean="0"/>
          </a:p>
          <a:p>
            <a:pPr>
              <a:lnSpc>
                <a:spcPct val="120000"/>
              </a:lnSpc>
              <a:spcBef>
                <a:spcPts val="0"/>
              </a:spcBef>
              <a:buNone/>
            </a:pPr>
            <a:r>
              <a:rPr lang="it-IT" i="1" dirty="0" smtClean="0"/>
              <a:t>b) l’amministrazione risulta così articolata: ___________ [organi, uffici e competenze]; </a:t>
            </a:r>
            <a:endParaRPr lang="it-IT" dirty="0" smtClean="0"/>
          </a:p>
          <a:p>
            <a:pPr>
              <a:lnSpc>
                <a:spcPct val="120000"/>
              </a:lnSpc>
              <a:spcBef>
                <a:spcPts val="0"/>
              </a:spcBef>
              <a:buNone/>
            </a:pPr>
            <a:r>
              <a:rPr lang="it-IT" i="1" dirty="0" smtClean="0"/>
              <a:t>c) il sistema di controllo interno risulta così articolato: _____________ [organi, uffici e competenze]; </a:t>
            </a:r>
            <a:endParaRPr lang="it-IT" dirty="0" smtClean="0"/>
          </a:p>
          <a:p>
            <a:pPr>
              <a:lnSpc>
                <a:spcPct val="120000"/>
              </a:lnSpc>
              <a:spcBef>
                <a:spcPts val="0"/>
              </a:spcBef>
              <a:buNone/>
            </a:pPr>
            <a:r>
              <a:rPr lang="it-IT" i="1" dirty="0" smtClean="0"/>
              <a:t>d) il sistema amministrativo-contabile risulta così articolato: _____________ [interno/esterno, studio professionale ______, modalità concrete e procedure di tenuta della contabilità: libri, sistemi informatici, etc.]; </a:t>
            </a:r>
            <a:endParaRPr lang="it-IT" dirty="0" smtClean="0"/>
          </a:p>
          <a:p>
            <a:pPr>
              <a:lnSpc>
                <a:spcPct val="120000"/>
              </a:lnSpc>
              <a:spcBef>
                <a:spcPts val="0"/>
              </a:spcBef>
              <a:buNone/>
            </a:pPr>
            <a:r>
              <a:rPr lang="it-IT" i="1" dirty="0" smtClean="0"/>
              <a:t>e) alla società sono state impartite le seguenti direttive di gruppo da parte della società _____________. </a:t>
            </a:r>
            <a:endParaRPr lang="it-IT" dirty="0" smtClean="0"/>
          </a:p>
          <a:p>
            <a:pPr algn="just">
              <a:lnSpc>
                <a:spcPct val="110000"/>
              </a:lnSpc>
              <a:spcBef>
                <a:spcPts val="0"/>
              </a:spcBef>
              <a:buNone/>
            </a:pPr>
            <a:r>
              <a:rPr lang="it-IT" b="1" dirty="0" smtClean="0"/>
              <a:t> </a:t>
            </a:r>
            <a:endParaRPr lang="it-IT" dirty="0" smtClean="0"/>
          </a:p>
          <a:p>
            <a:endParaRPr lang="it-IT"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p:txBody>
          <a:bodyPr>
            <a:normAutofit fontScale="85000" lnSpcReduction="20000"/>
          </a:bodyPr>
          <a:lstStyle/>
          <a:p>
            <a:pPr>
              <a:lnSpc>
                <a:spcPct val="120000"/>
              </a:lnSpc>
              <a:spcBef>
                <a:spcPts val="0"/>
              </a:spcBef>
              <a:buNone/>
            </a:pPr>
            <a:r>
              <a:rPr lang="it-IT" i="1" dirty="0" smtClean="0"/>
              <a:t>Sono stati eseguiti i seguenti test e procedure di controllo al fine di acquisire elementi che consentano di accertare l’efficace funzionamento degli assetti societari: ________________________. </a:t>
            </a:r>
            <a:endParaRPr lang="it-IT" dirty="0" smtClean="0"/>
          </a:p>
          <a:p>
            <a:pPr>
              <a:lnSpc>
                <a:spcPct val="120000"/>
              </a:lnSpc>
              <a:spcBef>
                <a:spcPts val="0"/>
              </a:spcBef>
              <a:buNone/>
            </a:pPr>
            <a:r>
              <a:rPr lang="it-IT" i="1" dirty="0" smtClean="0"/>
              <a:t>Si è proceduto all’esame dell’organigramma predisposto dalla società e sono state individuate le aree su cui esperire i controlli per verificare le procedure esistenti e la loro concreta applicazione, nonché la loro funzionalità agli obiettivi aziendali; </a:t>
            </a:r>
            <a:endParaRPr lang="it-IT" dirty="0" smtClean="0"/>
          </a:p>
          <a:p>
            <a:pPr>
              <a:lnSpc>
                <a:spcPct val="120000"/>
              </a:lnSpc>
              <a:spcBef>
                <a:spcPts val="0"/>
              </a:spcBef>
              <a:buNone/>
            </a:pPr>
            <a:r>
              <a:rPr lang="it-IT" i="1" dirty="0" smtClean="0"/>
              <a:t>è stata riscontrata [ovvero: non è stata riscontrata] l’esistenza di procedure che assicurano la presenza di personale con adeguata competenza a svolgere le funzioni assegnate nonché la presenza di direttive e di procedure aziendali e la loro effettiva diffusione. </a:t>
            </a:r>
            <a:endParaRPr lang="it-IT" dirty="0" smtClean="0"/>
          </a:p>
          <a:p>
            <a:pPr algn="just">
              <a:lnSpc>
                <a:spcPct val="110000"/>
              </a:lnSpc>
              <a:spcBef>
                <a:spcPts val="0"/>
              </a:spcBef>
              <a:buNone/>
            </a:pPr>
            <a:r>
              <a:rPr lang="it-IT" b="1" dirty="0" smtClean="0"/>
              <a:t> </a:t>
            </a:r>
            <a:endParaRPr lang="it-IT" dirty="0" smtClean="0"/>
          </a:p>
          <a:p>
            <a:endParaRPr lang="it-IT"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a:xfrm>
            <a:off x="138793" y="1825624"/>
            <a:ext cx="11511643" cy="4607833"/>
          </a:xfrm>
        </p:spPr>
        <p:txBody>
          <a:bodyPr>
            <a:normAutofit fontScale="70000" lnSpcReduction="20000"/>
          </a:bodyPr>
          <a:lstStyle/>
          <a:p>
            <a:pPr>
              <a:lnSpc>
                <a:spcPct val="120000"/>
              </a:lnSpc>
              <a:spcBef>
                <a:spcPts val="0"/>
              </a:spcBef>
              <a:buNone/>
            </a:pPr>
            <a:r>
              <a:rPr lang="it-IT" i="1" dirty="0" smtClean="0"/>
              <a:t>L’organigramma aziendale individua: </a:t>
            </a:r>
            <a:endParaRPr lang="it-IT" dirty="0" smtClean="0"/>
          </a:p>
          <a:p>
            <a:pPr>
              <a:lnSpc>
                <a:spcPct val="120000"/>
              </a:lnSpc>
              <a:spcBef>
                <a:spcPts val="0"/>
              </a:spcBef>
              <a:buNone/>
            </a:pPr>
            <a:r>
              <a:rPr lang="it-IT" i="1" dirty="0" smtClean="0">
                <a:sym typeface="Symbol"/>
              </a:rPr>
              <a:t></a:t>
            </a:r>
            <a:r>
              <a:rPr lang="it-IT" i="1" dirty="0" smtClean="0"/>
              <a:t> un responsabile di produzione, nella persona del sig. ______________, </a:t>
            </a:r>
            <a:endParaRPr lang="it-IT" dirty="0" smtClean="0"/>
          </a:p>
          <a:p>
            <a:pPr>
              <a:lnSpc>
                <a:spcPct val="120000"/>
              </a:lnSpc>
              <a:spcBef>
                <a:spcPts val="0"/>
              </a:spcBef>
              <a:buNone/>
            </a:pPr>
            <a:r>
              <a:rPr lang="it-IT" i="1" dirty="0" smtClean="0">
                <a:sym typeface="Symbol"/>
              </a:rPr>
              <a:t></a:t>
            </a:r>
            <a:r>
              <a:rPr lang="it-IT" i="1" dirty="0" smtClean="0"/>
              <a:t> un responsabile commerciale, nella persona del sig. _______________, </a:t>
            </a:r>
            <a:endParaRPr lang="it-IT" dirty="0" smtClean="0"/>
          </a:p>
          <a:p>
            <a:pPr>
              <a:lnSpc>
                <a:spcPct val="120000"/>
              </a:lnSpc>
              <a:spcBef>
                <a:spcPts val="0"/>
              </a:spcBef>
              <a:buNone/>
            </a:pPr>
            <a:r>
              <a:rPr lang="it-IT" i="1" dirty="0" smtClean="0">
                <a:sym typeface="Symbol"/>
              </a:rPr>
              <a:t></a:t>
            </a:r>
            <a:r>
              <a:rPr lang="it-IT" i="1" dirty="0" smtClean="0"/>
              <a:t> un responsabile amministrativo, nella persona del sig. _____________, </a:t>
            </a:r>
            <a:endParaRPr lang="it-IT" dirty="0" smtClean="0"/>
          </a:p>
          <a:p>
            <a:pPr>
              <a:lnSpc>
                <a:spcPct val="120000"/>
              </a:lnSpc>
              <a:spcBef>
                <a:spcPts val="0"/>
              </a:spcBef>
              <a:buNone/>
            </a:pPr>
            <a:r>
              <a:rPr lang="it-IT" i="1" dirty="0" smtClean="0">
                <a:sym typeface="Symbol"/>
              </a:rPr>
              <a:t></a:t>
            </a:r>
            <a:r>
              <a:rPr lang="it-IT" i="1" dirty="0" smtClean="0"/>
              <a:t> un responsabile _______________, nella persona del sig. __________. </a:t>
            </a:r>
            <a:endParaRPr lang="it-IT" dirty="0" smtClean="0"/>
          </a:p>
          <a:p>
            <a:pPr>
              <a:lnSpc>
                <a:spcPct val="120000"/>
              </a:lnSpc>
              <a:spcBef>
                <a:spcPts val="0"/>
              </a:spcBef>
              <a:buNone/>
            </a:pPr>
            <a:r>
              <a:rPr lang="it-IT" i="1" dirty="0" smtClean="0"/>
              <a:t>La società si avvale delle prestazioni di n. ___ dipendenti e di n. ___ collaboratori. </a:t>
            </a:r>
            <a:endParaRPr lang="it-IT" dirty="0" smtClean="0"/>
          </a:p>
          <a:p>
            <a:pPr>
              <a:lnSpc>
                <a:spcPct val="120000"/>
              </a:lnSpc>
              <a:spcBef>
                <a:spcPts val="0"/>
              </a:spcBef>
              <a:buNone/>
            </a:pPr>
            <a:r>
              <a:rPr lang="it-IT" i="1" dirty="0" smtClean="0"/>
              <a:t>Nel trimestre di riferimento sono stati assunti n. ___ operai adibiti al reparto _____________ (produzione, magazzino, ecc.) e n. ___ impiegati adibiti a mansioni _______________ (contabili, commerciali, gestionali, ecc.). </a:t>
            </a:r>
            <a:endParaRPr lang="it-IT" dirty="0" smtClean="0"/>
          </a:p>
          <a:p>
            <a:pPr>
              <a:lnSpc>
                <a:spcPct val="120000"/>
              </a:lnSpc>
              <a:spcBef>
                <a:spcPts val="0"/>
              </a:spcBef>
              <a:buNone/>
            </a:pPr>
            <a:r>
              <a:rPr lang="it-IT" i="1" dirty="0" smtClean="0"/>
              <a:t>I (n. ___) collaboratori e professionisti che collaborano con l’azienda svolgono le seguenti mansioni: _______________. </a:t>
            </a:r>
            <a:endParaRPr lang="it-IT" dirty="0" smtClean="0"/>
          </a:p>
          <a:p>
            <a:pPr>
              <a:lnSpc>
                <a:spcPct val="120000"/>
              </a:lnSpc>
              <a:spcBef>
                <a:spcPts val="0"/>
              </a:spcBef>
              <a:buNone/>
            </a:pPr>
            <a:r>
              <a:rPr lang="it-IT" i="1" dirty="0" smtClean="0"/>
              <a:t>La società si avvale inoltre di una rete di agenti per la promozione dei prodotti costituita da n. ___ rappresentanti e da n. ___ procacciatori di affari che operano nelle seguenti zone: _______________. </a:t>
            </a:r>
            <a:endParaRPr lang="it-IT" dirty="0" smtClean="0"/>
          </a:p>
          <a:p>
            <a:pPr algn="just">
              <a:lnSpc>
                <a:spcPct val="110000"/>
              </a:lnSpc>
              <a:spcBef>
                <a:spcPts val="0"/>
              </a:spcBef>
              <a:buNone/>
            </a:pPr>
            <a:r>
              <a:rPr lang="it-IT" b="1" dirty="0" smtClean="0"/>
              <a:t> </a:t>
            </a:r>
            <a:endParaRPr lang="it-IT" dirty="0" smtClean="0"/>
          </a:p>
          <a:p>
            <a:endParaRPr lang="it-IT"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a:t>
            </a:r>
            <a:r>
              <a:rPr lang="it-IT" b="1" dirty="0" smtClean="0"/>
              <a:t>assetto organizzativo</a:t>
            </a:r>
            <a:endParaRPr lang="it-IT" dirty="0"/>
          </a:p>
        </p:txBody>
      </p:sp>
      <p:sp>
        <p:nvSpPr>
          <p:cNvPr id="3" name="Segnaposto contenuto 2"/>
          <p:cNvSpPr>
            <a:spLocks noGrp="1"/>
          </p:cNvSpPr>
          <p:nvPr>
            <p:ph idx="1"/>
          </p:nvPr>
        </p:nvSpPr>
        <p:spPr>
          <a:xfrm>
            <a:off x="375557" y="1825624"/>
            <a:ext cx="11421835" cy="4640489"/>
          </a:xfrm>
        </p:spPr>
        <p:txBody>
          <a:bodyPr>
            <a:normAutofit fontScale="77500" lnSpcReduction="20000"/>
          </a:bodyPr>
          <a:lstStyle/>
          <a:p>
            <a:pPr>
              <a:lnSpc>
                <a:spcPct val="120000"/>
              </a:lnSpc>
              <a:spcBef>
                <a:spcPts val="0"/>
              </a:spcBef>
              <a:buNone/>
            </a:pPr>
            <a:r>
              <a:rPr lang="it-IT" i="1" dirty="0" smtClean="0"/>
              <a:t>La società ha provveduto regolarmente all’iscrizione presso l’Enasarco degli agenti di commercio iscritti a ruolo e versa regolarmente i relativi contributi, nonché le ritenute operate a titolo di acconto IRPEF.</a:t>
            </a:r>
            <a:endParaRPr lang="it-IT" dirty="0" smtClean="0"/>
          </a:p>
          <a:p>
            <a:pPr>
              <a:lnSpc>
                <a:spcPct val="120000"/>
              </a:lnSpc>
              <a:spcBef>
                <a:spcPts val="0"/>
              </a:spcBef>
              <a:buNone/>
            </a:pPr>
            <a:r>
              <a:rPr lang="it-IT" i="1" dirty="0" smtClean="0"/>
              <a:t> Alla luce delle informazioni acquisite anche attraverso lo scambio di informazioni con l’organo di amministrazione e con i responsabili delle diverse funzioni, si ritiene che la struttura organizzativa sia/non sia adeguata alle dimensioni aziendali. </a:t>
            </a:r>
            <a:endParaRPr lang="it-IT" dirty="0" smtClean="0"/>
          </a:p>
          <a:p>
            <a:pPr>
              <a:lnSpc>
                <a:spcPct val="120000"/>
              </a:lnSpc>
              <a:spcBef>
                <a:spcPts val="0"/>
              </a:spcBef>
              <a:buNone/>
            </a:pPr>
            <a:r>
              <a:rPr lang="it-IT" i="1" dirty="0" smtClean="0"/>
              <a:t>[In caso negativo: In particolare, si rileva: ________ (eventuale: e si suggerisce: ________ ad esempio: un incremento di personale impiegato nel reparto ________, in quanto evidentemente non adeguato alle nuove esigenze aziendali).] </a:t>
            </a:r>
            <a:endParaRPr lang="it-IT" dirty="0" smtClean="0"/>
          </a:p>
          <a:p>
            <a:pPr>
              <a:lnSpc>
                <a:spcPct val="120000"/>
              </a:lnSpc>
              <a:spcBef>
                <a:spcPts val="0"/>
              </a:spcBef>
              <a:buNone/>
            </a:pPr>
            <a:r>
              <a:rPr lang="it-IT" i="1" dirty="0" smtClean="0"/>
              <a:t>Luogo, data </a:t>
            </a:r>
            <a:endParaRPr lang="it-IT" dirty="0" smtClean="0"/>
          </a:p>
          <a:p>
            <a:pPr>
              <a:lnSpc>
                <a:spcPct val="120000"/>
              </a:lnSpc>
              <a:spcBef>
                <a:spcPts val="0"/>
              </a:spcBef>
              <a:buNone/>
            </a:pPr>
            <a:r>
              <a:rPr lang="it-IT" i="1" dirty="0" smtClean="0"/>
              <a:t>Il collegio sindacale</a:t>
            </a:r>
            <a:endParaRPr lang="it-IT" dirty="0" smtClean="0"/>
          </a:p>
          <a:p>
            <a:pPr>
              <a:lnSpc>
                <a:spcPct val="120000"/>
              </a:lnSpc>
              <a:spcBef>
                <a:spcPts val="0"/>
              </a:spcBef>
              <a:buNone/>
            </a:pPr>
            <a:r>
              <a:rPr lang="it-IT" dirty="0" smtClean="0"/>
              <a:t>In tale verbale oltre che all’art. 2403 c.c. già richiamato, si deve fare esplicito riferimento anche agli artt. 13 e 14 del </a:t>
            </a:r>
            <a:r>
              <a:rPr lang="it-IT" dirty="0" err="1" smtClean="0"/>
              <a:t>C.C.I.I</a:t>
            </a:r>
            <a:r>
              <a:rPr lang="it-IT" dirty="0" smtClean="0"/>
              <a:t>..</a:t>
            </a:r>
            <a:endParaRPr lang="it-IT"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 I nuovi obblighi per gli amministratori </a:t>
            </a:r>
            <a:endParaRPr lang="it-IT" dirty="0"/>
          </a:p>
        </p:txBody>
      </p:sp>
      <p:sp>
        <p:nvSpPr>
          <p:cNvPr id="3" name="Segnaposto contenuto 2"/>
          <p:cNvSpPr>
            <a:spLocks noGrp="1"/>
          </p:cNvSpPr>
          <p:nvPr>
            <p:ph idx="1"/>
          </p:nvPr>
        </p:nvSpPr>
        <p:spPr/>
        <p:txBody>
          <a:bodyPr>
            <a:normAutofit/>
          </a:bodyPr>
          <a:lstStyle/>
          <a:p>
            <a:pPr algn="just">
              <a:lnSpc>
                <a:spcPct val="110000"/>
              </a:lnSpc>
              <a:spcBef>
                <a:spcPts val="0"/>
              </a:spcBef>
            </a:pPr>
            <a:r>
              <a:rPr lang="it-IT" b="1" dirty="0" smtClean="0"/>
              <a:t> </a:t>
            </a:r>
            <a:endParaRPr lang="it-IT" dirty="0" smtClean="0"/>
          </a:p>
          <a:p>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assetto amministrativo - contabile</a:t>
            </a:r>
            <a:endParaRPr lang="it-IT" dirty="0"/>
          </a:p>
        </p:txBody>
      </p:sp>
      <p:sp>
        <p:nvSpPr>
          <p:cNvPr id="3" name="Segnaposto contenuto 2"/>
          <p:cNvSpPr>
            <a:spLocks noGrp="1"/>
          </p:cNvSpPr>
          <p:nvPr>
            <p:ph idx="1"/>
          </p:nvPr>
        </p:nvSpPr>
        <p:spPr/>
        <p:txBody>
          <a:bodyPr>
            <a:normAutofit fontScale="92500" lnSpcReduction="20000"/>
          </a:bodyPr>
          <a:lstStyle/>
          <a:p>
            <a:pPr algn="just">
              <a:lnSpc>
                <a:spcPct val="120000"/>
              </a:lnSpc>
              <a:spcBef>
                <a:spcPts val="0"/>
              </a:spcBef>
            </a:pPr>
            <a:r>
              <a:rPr lang="it-IT" b="1" i="1" dirty="0" smtClean="0"/>
              <a:t>L’attività e le operazioni aziendali sono rappresentate da fatti di gestione </a:t>
            </a:r>
            <a:r>
              <a:rPr lang="it-IT" i="1" dirty="0" smtClean="0"/>
              <a:t>e l’esistenza di un adeguato </a:t>
            </a:r>
            <a:r>
              <a:rPr lang="it-IT" b="1" i="1" dirty="0" smtClean="0"/>
              <a:t>sistema amministrativo-contabile</a:t>
            </a:r>
            <a:r>
              <a:rPr lang="it-IT" i="1" dirty="0" smtClean="0"/>
              <a:t> </a:t>
            </a:r>
            <a:r>
              <a:rPr lang="it-IT" b="1" i="1" dirty="0" smtClean="0"/>
              <a:t>comporta la ragionevole garanzia della completa e attendibile rilevazione contabile di tali fatti.</a:t>
            </a:r>
            <a:r>
              <a:rPr lang="it-IT" i="1" dirty="0" smtClean="0"/>
              <a:t> […] Operativamente si tratta di associare i fatti economici maggiormente rilevanti secondo la loro rischiosità complessiva con i processi gestionali che li alimentano, rilevandone le responsabilità gestionali, le direttive, le procedure e le prassi operative di governo delle attività, nonché gli strumenti (anche informatici) di gestione dei rischi di errore ad esse associati.</a:t>
            </a:r>
          </a:p>
          <a:p>
            <a:pPr algn="just">
              <a:lnSpc>
                <a:spcPct val="120000"/>
              </a:lnSpc>
              <a:spcBef>
                <a:spcPts val="0"/>
              </a:spcBef>
            </a:pPr>
            <a:r>
              <a:rPr lang="it-IT" sz="1400" b="1" dirty="0" smtClean="0"/>
              <a:t> </a:t>
            </a:r>
            <a:r>
              <a:rPr lang="it-IT" dirty="0" smtClean="0"/>
              <a:t> </a:t>
            </a:r>
            <a:endParaRPr lang="it-IT" dirty="0" smtClean="0"/>
          </a:p>
          <a:p>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a:t>
            </a:r>
            <a:r>
              <a:rPr lang="it-IT" b="1" dirty="0" smtClean="0"/>
              <a:t>– CCII</a:t>
            </a:r>
            <a:br>
              <a:rPr lang="it-IT" b="1" dirty="0" smtClean="0"/>
            </a:br>
            <a:r>
              <a:rPr lang="it-IT" b="1" dirty="0" smtClean="0"/>
              <a:t>assetto amministrativo - contabile</a:t>
            </a:r>
            <a:endParaRPr lang="it-IT" dirty="0"/>
          </a:p>
        </p:txBody>
      </p:sp>
      <p:sp>
        <p:nvSpPr>
          <p:cNvPr id="3" name="Segnaposto contenuto 2"/>
          <p:cNvSpPr>
            <a:spLocks noGrp="1"/>
          </p:cNvSpPr>
          <p:nvPr>
            <p:ph idx="1"/>
          </p:nvPr>
        </p:nvSpPr>
        <p:spPr>
          <a:xfrm>
            <a:off x="416379" y="1845129"/>
            <a:ext cx="11405507" cy="4482192"/>
          </a:xfrm>
        </p:spPr>
        <p:txBody>
          <a:bodyPr>
            <a:normAutofit fontScale="70000" lnSpcReduction="20000"/>
          </a:bodyPr>
          <a:lstStyle/>
          <a:p>
            <a:pPr algn="just">
              <a:lnSpc>
                <a:spcPct val="120000"/>
              </a:lnSpc>
              <a:spcBef>
                <a:spcPts val="0"/>
              </a:spcBef>
            </a:pPr>
            <a:r>
              <a:rPr lang="it-IT" dirty="0" smtClean="0"/>
              <a:t>La </a:t>
            </a:r>
            <a:r>
              <a:rPr lang="it-IT" dirty="0" smtClean="0"/>
              <a:t>guida operativa</a:t>
            </a:r>
            <a:r>
              <a:rPr lang="it-IT" i="1" dirty="0" smtClean="0"/>
              <a:t> «</a:t>
            </a:r>
            <a:r>
              <a:rPr lang="it-IT" b="1" i="1" dirty="0" smtClean="0"/>
              <a:t>ATTIVITÀ </a:t>
            </a:r>
            <a:r>
              <a:rPr lang="it-IT" b="1" i="1" dirty="0" err="1" smtClean="0"/>
              <a:t>DI</a:t>
            </a:r>
            <a:r>
              <a:rPr lang="it-IT" b="1" i="1" dirty="0" smtClean="0"/>
              <a:t> VIGILANZA DEL COLLEGIO SINDACALE DELLE SOCIETÀ NON QUOTATE NELL’AMBITO DEI CONTROLLI SULL’ASSETTO ORGANIZZATIVO DEL CNDCEC</a:t>
            </a:r>
            <a:r>
              <a:rPr lang="it-IT" i="1" dirty="0" smtClean="0"/>
              <a:t>” </a:t>
            </a:r>
            <a:r>
              <a:rPr lang="it-IT" dirty="0" smtClean="0"/>
              <a:t>del 2015 propone il </a:t>
            </a:r>
            <a:r>
              <a:rPr lang="it-IT" b="1" i="1" dirty="0" smtClean="0"/>
              <a:t>V.11. VERBALE RELATIVO ALLA VIGILANZA SULL’ADEGUATEZZA E SUL FUNZIONAMENTO DEL SISTEMA AMMINISTRATIVO-CONTABILE </a:t>
            </a:r>
            <a:endParaRPr lang="it-IT" dirty="0" smtClean="0"/>
          </a:p>
          <a:p>
            <a:pPr algn="just">
              <a:lnSpc>
                <a:spcPct val="120000"/>
              </a:lnSpc>
              <a:spcBef>
                <a:spcPts val="0"/>
              </a:spcBef>
              <a:buNone/>
            </a:pPr>
            <a:r>
              <a:rPr lang="it-IT" i="1" dirty="0" smtClean="0"/>
              <a:t>“Premessa </a:t>
            </a:r>
            <a:r>
              <a:rPr lang="it-IT" i="1" dirty="0" smtClean="0"/>
              <a:t>metodologica </a:t>
            </a:r>
            <a:endParaRPr lang="it-IT" i="1" dirty="0" smtClean="0"/>
          </a:p>
          <a:p>
            <a:pPr algn="just">
              <a:lnSpc>
                <a:spcPct val="120000"/>
              </a:lnSpc>
              <a:spcBef>
                <a:spcPts val="0"/>
              </a:spcBef>
              <a:buNone/>
            </a:pPr>
            <a:r>
              <a:rPr lang="it-IT" i="1" dirty="0" smtClean="0"/>
              <a:t>L’esempio che segue raccoglie alcune delle più significative attività di vigilanza svolta ai sensi dell’art. 2403 c.c. e della Norma n. 3.6. delle “Norme di comportamento del collegio sindacale - Principi di comportamento del collegio sindacale di società non quotate”, emanate dal CNDCEC e vigenti dal 30 settembre 2015, sull’adeguatezza e sul funzionamento del sistema amministrativo-contabile</a:t>
            </a:r>
            <a:r>
              <a:rPr lang="it-IT" i="1" dirty="0" smtClean="0"/>
              <a:t>.</a:t>
            </a:r>
            <a:r>
              <a:rPr lang="it-IT" i="1" dirty="0" smtClean="0"/>
              <a:t> Ciascun collegio sindacale dovrà provvedere a modificare e integrare l’esempio proposto sulla base dell’attività di vigilanza pianificata, nonché tenendo conto del compimento da parte della società di operazioni straordinarie o comunque rilevanti e del verificarsi di eventi o circostanze che richiedono lo svolgimento da parte del collegio sindacale di ulteriori attività di controllo. </a:t>
            </a:r>
            <a:endParaRPr lang="it-IT" dirty="0" smtClean="0"/>
          </a:p>
          <a:p>
            <a:pPr algn="just">
              <a:lnSpc>
                <a:spcPct val="110000"/>
              </a:lnSpc>
              <a:spcBef>
                <a:spcPts val="0"/>
              </a:spcBef>
              <a:buNone/>
            </a:pPr>
            <a:r>
              <a:rPr lang="it-IT" b="1" dirty="0" smtClean="0"/>
              <a:t> </a:t>
            </a:r>
            <a:endParaRPr lang="it-IT" dirty="0" smtClean="0"/>
          </a:p>
          <a:p>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amministrativo - </a:t>
            </a:r>
            <a:r>
              <a:rPr lang="it-IT" b="1" dirty="0" smtClean="0"/>
              <a:t>contabile</a:t>
            </a:r>
            <a:endParaRPr lang="it-IT" dirty="0"/>
          </a:p>
        </p:txBody>
      </p:sp>
      <p:sp>
        <p:nvSpPr>
          <p:cNvPr id="3" name="Segnaposto contenuto 2"/>
          <p:cNvSpPr>
            <a:spLocks noGrp="1"/>
          </p:cNvSpPr>
          <p:nvPr>
            <p:ph idx="1"/>
          </p:nvPr>
        </p:nvSpPr>
        <p:spPr>
          <a:xfrm>
            <a:off x="236765" y="1567543"/>
            <a:ext cx="11117036" cy="4596493"/>
          </a:xfrm>
        </p:spPr>
        <p:txBody>
          <a:bodyPr>
            <a:normAutofit fontScale="92500"/>
          </a:bodyPr>
          <a:lstStyle/>
          <a:p>
            <a:pPr algn="just">
              <a:lnSpc>
                <a:spcPct val="120000"/>
              </a:lnSpc>
              <a:spcBef>
                <a:spcPts val="0"/>
              </a:spcBef>
              <a:buNone/>
            </a:pPr>
            <a:r>
              <a:rPr lang="it-IT" i="1" dirty="0" smtClean="0"/>
              <a:t>Il </a:t>
            </a:r>
            <a:r>
              <a:rPr lang="it-IT" i="1" dirty="0" smtClean="0"/>
              <a:t>collegio sindacale può acquisire informazioni rilevanti per l’attività di vigilanza anche dal revisore/società di revisione legale dei conti, ove presente (cfr. Norma n. 5.3. delle “Norme di comportamento del collegio sindacale - Principi di comportamento del collegio sindacale di società non quotate” emanate dal CNDCEC e vigenti dal 30 settembre 2015). Le informazioni acquisite saranno oggetto di riesame da parte del collegio sindacale. </a:t>
            </a:r>
            <a:endParaRPr lang="it-IT" i="1" dirty="0" smtClean="0"/>
          </a:p>
          <a:p>
            <a:pPr algn="just">
              <a:lnSpc>
                <a:spcPct val="100000"/>
              </a:lnSpc>
              <a:spcBef>
                <a:spcPts val="0"/>
              </a:spcBef>
              <a:buNone/>
            </a:pPr>
            <a:r>
              <a:rPr lang="it-IT" i="1" dirty="0" smtClean="0"/>
              <a:t>In data __/</a:t>
            </a:r>
            <a:r>
              <a:rPr lang="it-IT" i="1" dirty="0" err="1" smtClean="0"/>
              <a:t>__</a:t>
            </a:r>
            <a:r>
              <a:rPr lang="it-IT" i="1" dirty="0" smtClean="0"/>
              <a:t>/_____, alle ore __:</a:t>
            </a:r>
            <a:r>
              <a:rPr lang="it-IT" i="1" dirty="0" err="1" smtClean="0"/>
              <a:t>__</a:t>
            </a:r>
            <a:r>
              <a:rPr lang="it-IT" i="1" dirty="0" smtClean="0"/>
              <a:t>, presso [la sede/gli uffici amministrativi della società] _______________, in _____________ via/piazza _________, </a:t>
            </a:r>
            <a:endParaRPr lang="it-IT" dirty="0" smtClean="0"/>
          </a:p>
          <a:p>
            <a:pPr algn="just">
              <a:lnSpc>
                <a:spcPct val="100000"/>
              </a:lnSpc>
              <a:spcBef>
                <a:spcPts val="0"/>
              </a:spcBef>
              <a:buNone/>
            </a:pPr>
            <a:r>
              <a:rPr lang="it-IT" i="1" dirty="0" smtClean="0"/>
              <a:t>si è riunito il collegio sindacale nelle persone di: </a:t>
            </a:r>
            <a:endParaRPr lang="it-IT" dirty="0" smtClean="0"/>
          </a:p>
          <a:p>
            <a:pPr algn="just">
              <a:lnSpc>
                <a:spcPct val="100000"/>
              </a:lnSpc>
              <a:spcBef>
                <a:spcPts val="0"/>
              </a:spcBef>
              <a:buNone/>
            </a:pPr>
            <a:r>
              <a:rPr lang="it-IT" i="1" dirty="0" smtClean="0"/>
              <a:t>- dott. _____________________________, presidente del collegio sindacale;</a:t>
            </a:r>
            <a:endParaRPr lang="it-IT" dirty="0" smtClean="0"/>
          </a:p>
          <a:p>
            <a:pPr algn="just">
              <a:lnSpc>
                <a:spcPct val="120000"/>
              </a:lnSpc>
              <a:spcBef>
                <a:spcPts val="0"/>
              </a:spcBef>
              <a:buNone/>
            </a:pPr>
            <a:endParaRPr lang="it-IT" dirty="0" smtClean="0"/>
          </a:p>
          <a:p>
            <a:endParaRPr lang="it-IT"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smtClean="0"/>
              <a:t> </a:t>
            </a: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amministrativo - contabile</a:t>
            </a:r>
            <a:endParaRPr lang="it-IT" dirty="0"/>
          </a:p>
        </p:txBody>
      </p:sp>
      <p:sp>
        <p:nvSpPr>
          <p:cNvPr id="3" name="Segnaposto contenuto 2"/>
          <p:cNvSpPr>
            <a:spLocks noGrp="1"/>
          </p:cNvSpPr>
          <p:nvPr>
            <p:ph idx="1"/>
          </p:nvPr>
        </p:nvSpPr>
        <p:spPr>
          <a:xfrm>
            <a:off x="416379" y="2024742"/>
            <a:ext cx="11495314" cy="4653643"/>
          </a:xfrm>
        </p:spPr>
        <p:txBody>
          <a:bodyPr>
            <a:noAutofit/>
          </a:bodyPr>
          <a:lstStyle/>
          <a:p>
            <a:pPr algn="just">
              <a:lnSpc>
                <a:spcPct val="100000"/>
              </a:lnSpc>
              <a:spcBef>
                <a:spcPts val="0"/>
              </a:spcBef>
              <a:buNone/>
            </a:pPr>
            <a:r>
              <a:rPr lang="it-IT" sz="2000" i="1" dirty="0" smtClean="0"/>
              <a:t>- </a:t>
            </a:r>
            <a:r>
              <a:rPr lang="it-IT" sz="2000" i="1" dirty="0" smtClean="0"/>
              <a:t>dott. _____________________________, sindaco effettivo; </a:t>
            </a:r>
            <a:endParaRPr lang="it-IT" sz="2000" dirty="0" smtClean="0"/>
          </a:p>
          <a:p>
            <a:pPr algn="just">
              <a:lnSpc>
                <a:spcPct val="100000"/>
              </a:lnSpc>
              <a:spcBef>
                <a:spcPts val="0"/>
              </a:spcBef>
              <a:buNone/>
            </a:pPr>
            <a:r>
              <a:rPr lang="it-IT" sz="2000" i="1" dirty="0" smtClean="0"/>
              <a:t>- dott. _____________________________, sindaco effettivo, </a:t>
            </a:r>
            <a:endParaRPr lang="it-IT" sz="2000" dirty="0" smtClean="0"/>
          </a:p>
          <a:p>
            <a:pPr algn="just">
              <a:lnSpc>
                <a:spcPct val="100000"/>
              </a:lnSpc>
              <a:spcBef>
                <a:spcPts val="0"/>
              </a:spcBef>
              <a:buNone/>
            </a:pPr>
            <a:r>
              <a:rPr lang="it-IT" sz="2000" i="1" dirty="0" smtClean="0"/>
              <a:t>per redigere il verbale relativo alla vigilanza sull’adeguatezza e sul funzionamento del sistema amministrativo-contabile. </a:t>
            </a:r>
            <a:endParaRPr lang="it-IT" sz="2000" dirty="0" smtClean="0"/>
          </a:p>
          <a:p>
            <a:pPr algn="just">
              <a:lnSpc>
                <a:spcPct val="100000"/>
              </a:lnSpc>
              <a:spcBef>
                <a:spcPts val="0"/>
              </a:spcBef>
              <a:buNone/>
            </a:pPr>
            <a:r>
              <a:rPr lang="it-IT" sz="2000" i="1" dirty="0" smtClean="0"/>
              <a:t>Sono altresì presenti: - _______________, in qualità di _______________; </a:t>
            </a:r>
            <a:endParaRPr lang="it-IT" sz="2000" dirty="0" smtClean="0"/>
          </a:p>
          <a:p>
            <a:pPr algn="just">
              <a:lnSpc>
                <a:spcPct val="100000"/>
              </a:lnSpc>
              <a:spcBef>
                <a:spcPts val="0"/>
              </a:spcBef>
              <a:buNone/>
            </a:pPr>
            <a:r>
              <a:rPr lang="it-IT" sz="2000" i="1" dirty="0" smtClean="0"/>
              <a:t>- _______________, con funzione di ____________. </a:t>
            </a:r>
            <a:endParaRPr lang="it-IT" sz="2000" dirty="0" smtClean="0"/>
          </a:p>
          <a:p>
            <a:pPr algn="just">
              <a:lnSpc>
                <a:spcPct val="100000"/>
              </a:lnSpc>
              <a:spcBef>
                <a:spcPts val="0"/>
              </a:spcBef>
              <a:buNone/>
            </a:pPr>
            <a:r>
              <a:rPr lang="it-IT" sz="2000" i="1" dirty="0" smtClean="0"/>
              <a:t>Premesso che:</a:t>
            </a:r>
            <a:endParaRPr lang="it-IT" sz="2000" dirty="0" smtClean="0"/>
          </a:p>
          <a:p>
            <a:pPr algn="just">
              <a:lnSpc>
                <a:spcPct val="100000"/>
              </a:lnSpc>
              <a:spcBef>
                <a:spcPts val="0"/>
              </a:spcBef>
              <a:buNone/>
            </a:pPr>
            <a:r>
              <a:rPr lang="it-IT" sz="2000" i="1" dirty="0" smtClean="0"/>
              <a:t>- ai sensi dell’art. 2403 c.c. e della Norma n. 3.6. delle “Norme di comportamento del collegio sindacale - Principi di comportamento del collegio sindacale di società non quotate”, emanate dal CNDCEC e vigenti dal 30 settembre 2015, il collegio sindacale è tenuto a svolgere l’attività di vigilanza sull’adeguatezza e sul funzionamento del sistema amministrativo-contabile. Tanto premesso, i sindaci prendono atto che il sistema amministrativo e contabile della società è basato su un ufficio composto da ________ persone sotto la responsabilità di ___________________ che si avvale di un sistema informatico ____________________. </a:t>
            </a:r>
            <a:endParaRPr lang="it-IT" sz="2000"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smtClean="0"/>
              <a:t> </a:t>
            </a: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amministrativo - contabile</a:t>
            </a:r>
            <a:endParaRPr lang="it-IT" dirty="0"/>
          </a:p>
        </p:txBody>
      </p:sp>
      <p:sp>
        <p:nvSpPr>
          <p:cNvPr id="3" name="Segnaposto contenuto 2"/>
          <p:cNvSpPr>
            <a:spLocks noGrp="1"/>
          </p:cNvSpPr>
          <p:nvPr>
            <p:ph idx="1"/>
          </p:nvPr>
        </p:nvSpPr>
        <p:spPr>
          <a:xfrm>
            <a:off x="351064" y="2147207"/>
            <a:ext cx="11002736" cy="4029756"/>
          </a:xfrm>
        </p:spPr>
        <p:txBody>
          <a:bodyPr>
            <a:normAutofit fontScale="62500" lnSpcReduction="20000"/>
          </a:bodyPr>
          <a:lstStyle/>
          <a:p>
            <a:pPr algn="just">
              <a:lnSpc>
                <a:spcPct val="120000"/>
              </a:lnSpc>
              <a:spcBef>
                <a:spcPts val="0"/>
              </a:spcBef>
              <a:buNone/>
            </a:pPr>
            <a:r>
              <a:rPr lang="it-IT" i="1" dirty="0" smtClean="0"/>
              <a:t>Sono </a:t>
            </a:r>
            <a:r>
              <a:rPr lang="it-IT" i="1" dirty="0" smtClean="0"/>
              <a:t>stati eseguiti i seguenti test e procedure di controllo al fine di acquisire elementi che consentano di accertare l’efficace funzionamento dell’assetto amministrativo-contabile: ________________________, in conformità delle disposizioni di legge, di statuto e della Norma n. 3.6. delle “Norme di comportamento del collegio sindacale - Principi di comportamento del collegio sindacale di società non quotate”. </a:t>
            </a:r>
            <a:endParaRPr lang="it-IT" dirty="0" smtClean="0"/>
          </a:p>
          <a:p>
            <a:pPr algn="just">
              <a:lnSpc>
                <a:spcPct val="120000"/>
              </a:lnSpc>
              <a:spcBef>
                <a:spcPts val="0"/>
              </a:spcBef>
              <a:buNone/>
            </a:pPr>
            <a:r>
              <a:rPr lang="it-IT" i="1" dirty="0" smtClean="0"/>
              <a:t>Alla luce delle informazioni acquisite anche attraverso lo scambio di informazioni con l’organo di amministrazione e con i responsabili delle diverse funzioni, si ritiene che l’assetto amministrativo-contabile sia [ovvero: non sia] adeguato alle dimensioni aziendali e alla specifica attività svolta. </a:t>
            </a:r>
            <a:endParaRPr lang="it-IT" dirty="0" smtClean="0"/>
          </a:p>
          <a:p>
            <a:pPr algn="just">
              <a:lnSpc>
                <a:spcPct val="120000"/>
              </a:lnSpc>
              <a:spcBef>
                <a:spcPts val="0"/>
              </a:spcBef>
              <a:buNone/>
            </a:pPr>
            <a:r>
              <a:rPr lang="it-IT" i="1" dirty="0" smtClean="0"/>
              <a:t>[In caso negativo: In particolare, si rileva: ________.] </a:t>
            </a:r>
            <a:endParaRPr lang="it-IT" dirty="0" smtClean="0"/>
          </a:p>
          <a:p>
            <a:pPr algn="just">
              <a:lnSpc>
                <a:spcPct val="120000"/>
              </a:lnSpc>
              <a:spcBef>
                <a:spcPts val="0"/>
              </a:spcBef>
              <a:buNone/>
            </a:pPr>
            <a:r>
              <a:rPr lang="it-IT" i="1" dirty="0" smtClean="0"/>
              <a:t>Luogo, data </a:t>
            </a:r>
            <a:endParaRPr lang="it-IT" dirty="0" smtClean="0"/>
          </a:p>
          <a:p>
            <a:pPr algn="just">
              <a:lnSpc>
                <a:spcPct val="120000"/>
              </a:lnSpc>
              <a:spcBef>
                <a:spcPts val="0"/>
              </a:spcBef>
              <a:buNone/>
            </a:pPr>
            <a:r>
              <a:rPr lang="it-IT" i="1" dirty="0" smtClean="0"/>
              <a:t>Il collegio sindacale”</a:t>
            </a:r>
            <a:endParaRPr lang="it-IT" dirty="0" smtClean="0"/>
          </a:p>
          <a:p>
            <a:pPr algn="just">
              <a:lnSpc>
                <a:spcPct val="120000"/>
              </a:lnSpc>
              <a:spcBef>
                <a:spcPts val="0"/>
              </a:spcBef>
              <a:buNone/>
            </a:pPr>
            <a:r>
              <a:rPr lang="it-IT" dirty="0" smtClean="0"/>
              <a:t>In tale verbale oltre che all’art. 2403 c.c. già richiamato, si deve fare esplicito riferimento anche agli artt. 13 e 14 del </a:t>
            </a:r>
            <a:r>
              <a:rPr lang="it-IT" dirty="0" err="1" smtClean="0"/>
              <a:t>C.C.I.I</a:t>
            </a:r>
            <a:r>
              <a:rPr lang="it-IT" dirty="0" smtClean="0"/>
              <a:t>..</a:t>
            </a:r>
          </a:p>
          <a:p>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smtClean="0"/>
              <a:t> </a:t>
            </a: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t>
            </a:r>
            <a:r>
              <a:rPr lang="it-IT" b="1" dirty="0" smtClean="0"/>
              <a:t>organizzativo - amministrativo </a:t>
            </a:r>
            <a:r>
              <a:rPr lang="it-IT" b="1" dirty="0" smtClean="0"/>
              <a:t>- contabile</a:t>
            </a:r>
            <a:endParaRPr lang="it-IT" dirty="0"/>
          </a:p>
        </p:txBody>
      </p:sp>
      <p:sp>
        <p:nvSpPr>
          <p:cNvPr id="3" name="Segnaposto contenuto 2"/>
          <p:cNvSpPr>
            <a:spLocks noGrp="1"/>
          </p:cNvSpPr>
          <p:nvPr>
            <p:ph idx="1"/>
          </p:nvPr>
        </p:nvSpPr>
        <p:spPr>
          <a:xfrm>
            <a:off x="310242" y="2139043"/>
            <a:ext cx="11002736" cy="4029756"/>
          </a:xfrm>
        </p:spPr>
        <p:txBody>
          <a:bodyPr>
            <a:normAutofit fontScale="77500" lnSpcReduction="20000"/>
          </a:bodyPr>
          <a:lstStyle/>
          <a:p>
            <a:pPr algn="just">
              <a:lnSpc>
                <a:spcPct val="120000"/>
              </a:lnSpc>
              <a:spcBef>
                <a:spcPts val="0"/>
              </a:spcBef>
            </a:pPr>
            <a:r>
              <a:rPr lang="it-IT" dirty="0" smtClean="0"/>
              <a:t>In sintesi un </a:t>
            </a:r>
            <a:r>
              <a:rPr lang="it-IT" b="1" dirty="0" smtClean="0"/>
              <a:t>adeguato assetto organizzativo, amministrativo e contabile</a:t>
            </a:r>
            <a:r>
              <a:rPr lang="it-IT" dirty="0" smtClean="0"/>
              <a:t> </a:t>
            </a:r>
            <a:r>
              <a:rPr lang="it-IT" b="1" dirty="0" smtClean="0"/>
              <a:t>si concretizza in REGOLE e PRASSI OPERATIVE di buona gestione, di natura amministrativa e contabile</a:t>
            </a:r>
            <a:r>
              <a:rPr lang="it-IT" dirty="0" smtClean="0"/>
              <a:t>. </a:t>
            </a:r>
          </a:p>
          <a:p>
            <a:pPr algn="just">
              <a:lnSpc>
                <a:spcPct val="120000"/>
              </a:lnSpc>
              <a:spcBef>
                <a:spcPts val="0"/>
              </a:spcBef>
            </a:pPr>
            <a:r>
              <a:rPr lang="it-IT" dirty="0" smtClean="0"/>
              <a:t>A seguito delle nuove disposizioni in vigore, rileva quindi, il </a:t>
            </a:r>
            <a:r>
              <a:rPr lang="it-IT" b="1" dirty="0" smtClean="0"/>
              <a:t>criterio di condotta,</a:t>
            </a:r>
            <a:r>
              <a:rPr lang="it-IT" dirty="0" smtClean="0"/>
              <a:t> quale </a:t>
            </a:r>
            <a:r>
              <a:rPr lang="it-IT" b="1" dirty="0" smtClean="0"/>
              <a:t>principio di corretta amministrazione societaria </a:t>
            </a:r>
            <a:r>
              <a:rPr lang="it-IT" dirty="0" smtClean="0"/>
              <a:t>da parte degli organi societari, che si concretizza nell’adozione e nel concreto funzionamento di tali assetti</a:t>
            </a:r>
            <a:r>
              <a:rPr lang="it-IT" b="1" dirty="0" smtClean="0"/>
              <a:t>. É un dovere a contenuto generico in base al quale gli amministratori e i sindaci </a:t>
            </a:r>
            <a:r>
              <a:rPr lang="it-IT" dirty="0" smtClean="0"/>
              <a:t>devono assumere tutte le iniziative affinché la società si munisca di tali assetti tenendo in considerazione:</a:t>
            </a:r>
          </a:p>
          <a:p>
            <a:pPr algn="just">
              <a:lnSpc>
                <a:spcPct val="120000"/>
              </a:lnSpc>
              <a:spcBef>
                <a:spcPts val="0"/>
              </a:spcBef>
              <a:buFontTx/>
              <a:buChar char="-"/>
            </a:pPr>
            <a:r>
              <a:rPr lang="it-IT" b="1" dirty="0" smtClean="0"/>
              <a:t>la specifica attività di impresa;</a:t>
            </a:r>
          </a:p>
          <a:p>
            <a:pPr algn="just">
              <a:lnSpc>
                <a:spcPct val="120000"/>
              </a:lnSpc>
              <a:spcBef>
                <a:spcPts val="0"/>
              </a:spcBef>
              <a:buFontTx/>
              <a:buChar char="-"/>
            </a:pPr>
            <a:r>
              <a:rPr lang="it-IT" b="1" dirty="0" smtClean="0"/>
              <a:t>il criterio di adeguatezza</a:t>
            </a:r>
            <a:r>
              <a:rPr lang="it-IT" dirty="0" smtClean="0"/>
              <a:t>. </a:t>
            </a:r>
          </a:p>
          <a:p>
            <a:pPr algn="just">
              <a:lnSpc>
                <a:spcPct val="120000"/>
              </a:lnSpc>
              <a:spcBef>
                <a:spcPts val="0"/>
              </a:spcBef>
              <a:buNone/>
            </a:pPr>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smtClean="0"/>
              <a:t> </a:t>
            </a: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t>
            </a:r>
            <a:r>
              <a:rPr lang="it-IT" b="1" dirty="0" smtClean="0"/>
              <a:t>organizzativo - amministrativo </a:t>
            </a:r>
            <a:r>
              <a:rPr lang="it-IT" b="1" dirty="0" smtClean="0"/>
              <a:t>- contabile</a:t>
            </a:r>
            <a:endParaRPr lang="it-IT" dirty="0"/>
          </a:p>
        </p:txBody>
      </p:sp>
      <p:sp>
        <p:nvSpPr>
          <p:cNvPr id="3" name="Segnaposto contenuto 2"/>
          <p:cNvSpPr>
            <a:spLocks noGrp="1"/>
          </p:cNvSpPr>
          <p:nvPr>
            <p:ph idx="1"/>
          </p:nvPr>
        </p:nvSpPr>
        <p:spPr>
          <a:xfrm>
            <a:off x="310242" y="2139043"/>
            <a:ext cx="11002736" cy="4029756"/>
          </a:xfrm>
        </p:spPr>
        <p:txBody>
          <a:bodyPr>
            <a:normAutofit lnSpcReduction="10000"/>
          </a:bodyPr>
          <a:lstStyle/>
          <a:p>
            <a:pPr algn="just">
              <a:lnSpc>
                <a:spcPct val="100000"/>
              </a:lnSpc>
              <a:spcBef>
                <a:spcPts val="0"/>
              </a:spcBef>
            </a:pPr>
            <a:r>
              <a:rPr lang="it-IT" dirty="0" smtClean="0"/>
              <a:t> </a:t>
            </a:r>
            <a:r>
              <a:rPr lang="it-IT" dirty="0" smtClean="0"/>
              <a:t>A causa  </a:t>
            </a:r>
            <a:r>
              <a:rPr lang="it-IT" b="1" dirty="0" smtClean="0"/>
              <a:t>dell’obbligo  di adottare un assetto organizzativo, contabile e amministrativo adeguato</a:t>
            </a:r>
            <a:r>
              <a:rPr lang="it-IT" dirty="0" smtClean="0"/>
              <a:t>,</a:t>
            </a:r>
            <a:r>
              <a:rPr lang="it-IT" b="1" dirty="0" smtClean="0"/>
              <a:t> se   la società  si trovasse in STATO </a:t>
            </a:r>
            <a:r>
              <a:rPr lang="it-IT" b="1" dirty="0" err="1" smtClean="0"/>
              <a:t>DI</a:t>
            </a:r>
            <a:r>
              <a:rPr lang="it-IT" b="1" dirty="0" smtClean="0"/>
              <a:t> CRISI (art. 2 </a:t>
            </a:r>
            <a:r>
              <a:rPr lang="it-IT" b="1" dirty="0" err="1" smtClean="0"/>
              <a:t>CCII</a:t>
            </a:r>
            <a:r>
              <a:rPr lang="it-IT" b="1" dirty="0" smtClean="0"/>
              <a:t> </a:t>
            </a:r>
            <a:r>
              <a:rPr lang="it-IT" dirty="0" smtClean="0"/>
              <a:t> «</a:t>
            </a:r>
            <a:r>
              <a:rPr lang="it-IT" i="1" dirty="0" smtClean="0"/>
              <a:t>lo stato di difficoltà economico-finanziaria che rende </a:t>
            </a:r>
            <a:r>
              <a:rPr lang="it-IT" b="1" i="1" dirty="0" smtClean="0"/>
              <a:t>probabile l'insolvenza </a:t>
            </a:r>
            <a:r>
              <a:rPr lang="it-IT" i="1" dirty="0" smtClean="0"/>
              <a:t>del debitore, e che per le imprese si manifesta come </a:t>
            </a:r>
            <a:r>
              <a:rPr lang="it-IT" b="1" i="1" dirty="0" smtClean="0"/>
              <a:t>inadeguatezza dei flussi di cassa prospettici a far fronte regolarmente alle obbligazioni pianificate</a:t>
            </a:r>
            <a:r>
              <a:rPr lang="it-IT" dirty="0" smtClean="0"/>
              <a:t>»</a:t>
            </a:r>
            <a:r>
              <a:rPr lang="it-IT" b="1" dirty="0" smtClean="0"/>
              <a:t>, gli amministratori potrebbero  incorrere, in presenza dei requisiti di legge, in </a:t>
            </a:r>
            <a:r>
              <a:rPr lang="it-IT" b="1" u="sng" dirty="0" smtClean="0"/>
              <a:t>TRE</a:t>
            </a:r>
            <a:r>
              <a:rPr lang="it-IT" b="1" dirty="0" smtClean="0"/>
              <a:t>  distinte tipologie di responsabilità:</a:t>
            </a:r>
          </a:p>
          <a:p>
            <a:pPr algn="just">
              <a:lnSpc>
                <a:spcPct val="100000"/>
              </a:lnSpc>
              <a:spcBef>
                <a:spcPts val="0"/>
              </a:spcBef>
            </a:pPr>
            <a:r>
              <a:rPr lang="it-IT" dirty="0" smtClean="0"/>
              <a:t>per </a:t>
            </a:r>
            <a:r>
              <a:rPr lang="it-IT" b="1" u="sng" dirty="0" smtClean="0"/>
              <a:t>aver determinato o aggravato la crisi </a:t>
            </a:r>
            <a:r>
              <a:rPr lang="it-IT" dirty="0" smtClean="0"/>
              <a:t>a causa  dell’inadeguato  assetto organizzativo, amministrativo e contabile;</a:t>
            </a:r>
          </a:p>
          <a:p>
            <a:pPr algn="just">
              <a:lnSpc>
                <a:spcPct val="100000"/>
              </a:lnSpc>
              <a:spcBef>
                <a:spcPts val="0"/>
              </a:spcBef>
            </a:pPr>
            <a:endParaRPr lang="it-IT" b="1" dirty="0" smtClean="0">
              <a:solidFill>
                <a:srgbClr val="0000FF"/>
              </a:solidFill>
            </a:endParaRPr>
          </a:p>
          <a:p>
            <a:pPr algn="just">
              <a:lnSpc>
                <a:spcPct val="120000"/>
              </a:lnSpc>
              <a:spcBef>
                <a:spcPts val="0"/>
              </a:spcBef>
            </a:pPr>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smtClean="0"/>
              <a:t> </a:t>
            </a:r>
            <a:r>
              <a:rPr lang="it-IT" b="1" dirty="0" smtClean="0"/>
              <a:t>CODICE DELLA CRISI </a:t>
            </a:r>
            <a:r>
              <a:rPr lang="it-IT" b="1" dirty="0" err="1" smtClean="0"/>
              <a:t>D’IMPRESA</a:t>
            </a:r>
            <a:r>
              <a:rPr lang="it-IT" b="1" dirty="0" smtClean="0"/>
              <a:t> E DELL’INSOLVENZA – CCII</a:t>
            </a:r>
            <a:br>
              <a:rPr lang="it-IT" b="1" dirty="0" smtClean="0"/>
            </a:br>
            <a:r>
              <a:rPr lang="it-IT" b="1" dirty="0" smtClean="0"/>
              <a:t>assetto </a:t>
            </a:r>
            <a:r>
              <a:rPr lang="it-IT" b="1" dirty="0" smtClean="0"/>
              <a:t>organizzativo - amministrativo </a:t>
            </a:r>
            <a:r>
              <a:rPr lang="it-IT" b="1" dirty="0" smtClean="0"/>
              <a:t>- contabile</a:t>
            </a:r>
            <a:endParaRPr lang="it-IT" dirty="0"/>
          </a:p>
        </p:txBody>
      </p:sp>
      <p:sp>
        <p:nvSpPr>
          <p:cNvPr id="3" name="Segnaposto contenuto 2"/>
          <p:cNvSpPr>
            <a:spLocks noGrp="1"/>
          </p:cNvSpPr>
          <p:nvPr>
            <p:ph idx="1"/>
          </p:nvPr>
        </p:nvSpPr>
        <p:spPr>
          <a:xfrm>
            <a:off x="310242" y="2139043"/>
            <a:ext cx="11002736" cy="4029756"/>
          </a:xfrm>
        </p:spPr>
        <p:txBody>
          <a:bodyPr>
            <a:normAutofit/>
          </a:bodyPr>
          <a:lstStyle/>
          <a:p>
            <a:pPr algn="just">
              <a:lnSpc>
                <a:spcPct val="100000"/>
              </a:lnSpc>
              <a:spcBef>
                <a:spcPts val="0"/>
              </a:spcBef>
            </a:pPr>
            <a:r>
              <a:rPr lang="it-IT" dirty="0" smtClean="0"/>
              <a:t>per </a:t>
            </a:r>
            <a:r>
              <a:rPr lang="it-IT" b="1" u="sng" dirty="0" smtClean="0"/>
              <a:t>non averne tempestivamente colto i sintomi</a:t>
            </a:r>
            <a:r>
              <a:rPr lang="it-IT" dirty="0" smtClean="0"/>
              <a:t>;</a:t>
            </a:r>
          </a:p>
          <a:p>
            <a:pPr algn="just">
              <a:lnSpc>
                <a:spcPct val="100000"/>
              </a:lnSpc>
              <a:spcBef>
                <a:spcPts val="0"/>
              </a:spcBef>
            </a:pPr>
            <a:r>
              <a:rPr lang="it-IT" dirty="0" smtClean="0"/>
              <a:t>per aver </a:t>
            </a:r>
            <a:r>
              <a:rPr lang="it-IT" b="1" dirty="0" smtClean="0"/>
              <a:t>malamente adoperato gli strumenti giuridici che l’ordinamento  mette  a disposizione   </a:t>
            </a:r>
            <a:r>
              <a:rPr lang="it-IT" dirty="0" smtClean="0"/>
              <a:t>per fronteggiare la crisi e per limitare le conseguenze della stessa.</a:t>
            </a:r>
          </a:p>
          <a:p>
            <a:pPr algn="just">
              <a:lnSpc>
                <a:spcPct val="100000"/>
              </a:lnSpc>
              <a:spcBef>
                <a:spcPts val="0"/>
              </a:spcBef>
              <a:buNone/>
            </a:pPr>
            <a:r>
              <a:rPr lang="it-IT" dirty="0" smtClean="0"/>
              <a:t>  </a:t>
            </a:r>
            <a:endParaRPr lang="it-IT" b="1" dirty="0" smtClean="0">
              <a:solidFill>
                <a:srgbClr val="0000FF"/>
              </a:solidFill>
            </a:endParaRPr>
          </a:p>
          <a:p>
            <a:pPr algn="just">
              <a:lnSpc>
                <a:spcPct val="120000"/>
              </a:lnSpc>
              <a:spcBef>
                <a:spcPts val="0"/>
              </a:spcBef>
            </a:pPr>
            <a:endParaRPr lang="it-IT"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 </a:t>
            </a:r>
            <a:r>
              <a:rPr lang="it-IT" b="1" dirty="0" smtClean="0"/>
              <a:t>CCII</a:t>
            </a:r>
            <a:br>
              <a:rPr lang="it-IT" b="1" dirty="0" smtClean="0"/>
            </a:br>
            <a:r>
              <a:rPr lang="it-IT" b="1" dirty="0" smtClean="0"/>
              <a:t>CRISI</a:t>
            </a:r>
            <a:endParaRPr lang="it-IT" dirty="0"/>
          </a:p>
        </p:txBody>
      </p:sp>
      <p:sp>
        <p:nvSpPr>
          <p:cNvPr id="3" name="Segnaposto contenuto 2"/>
          <p:cNvSpPr>
            <a:spLocks noGrp="1"/>
          </p:cNvSpPr>
          <p:nvPr>
            <p:ph idx="1"/>
          </p:nvPr>
        </p:nvSpPr>
        <p:spPr>
          <a:xfrm>
            <a:off x="342900" y="1763486"/>
            <a:ext cx="11544300" cy="4833257"/>
          </a:xfrm>
        </p:spPr>
        <p:txBody>
          <a:bodyPr>
            <a:noAutofit/>
          </a:bodyPr>
          <a:lstStyle/>
          <a:p>
            <a:pPr algn="just">
              <a:lnSpc>
                <a:spcPct val="100000"/>
              </a:lnSpc>
              <a:spcBef>
                <a:spcPts val="0"/>
              </a:spcBef>
            </a:pPr>
            <a:r>
              <a:rPr lang="it-IT" dirty="0" smtClean="0"/>
              <a:t>La definizione di Crisi è articolata in 2 parti:</a:t>
            </a:r>
          </a:p>
          <a:p>
            <a:pPr algn="just">
              <a:lnSpc>
                <a:spcPct val="100000"/>
              </a:lnSpc>
              <a:spcBef>
                <a:spcPts val="0"/>
              </a:spcBef>
            </a:pPr>
            <a:r>
              <a:rPr lang="it-IT" dirty="0" smtClean="0"/>
              <a:t>Nella prima viene delineato il concetto in senso generale (“</a:t>
            </a:r>
            <a:r>
              <a:rPr lang="it-IT" i="1" dirty="0" smtClean="0"/>
              <a:t>stato di difficoltà economico-finanziaria che rende probabile l’insolvenza del debitore</a:t>
            </a:r>
            <a:r>
              <a:rPr lang="it-IT" dirty="0" smtClean="0"/>
              <a:t>”), mentre nella seconda parte si esplicita, per le sole imprese, la modalità con cui si manifesta la difficoltà finanziaria (“</a:t>
            </a:r>
            <a:r>
              <a:rPr lang="it-IT" i="1" dirty="0" smtClean="0"/>
              <a:t>inadeguatezza dei flussi di cassa prospettici a far fronte regolarmente alle obbligazioni pian</a:t>
            </a:r>
            <a:r>
              <a:rPr lang="it-IT" dirty="0" smtClean="0"/>
              <a:t>ificate”).</a:t>
            </a:r>
          </a:p>
          <a:p>
            <a:pPr algn="just">
              <a:lnSpc>
                <a:spcPct val="100000"/>
              </a:lnSpc>
              <a:spcBef>
                <a:spcPts val="0"/>
              </a:spcBef>
            </a:pPr>
            <a:r>
              <a:rPr lang="it-IT" dirty="0" smtClean="0"/>
              <a:t>Elemento cronologico: la crisi precede l’insolvenza.</a:t>
            </a:r>
          </a:p>
          <a:p>
            <a:pPr algn="just">
              <a:lnSpc>
                <a:spcPct val="100000"/>
              </a:lnSpc>
              <a:spcBef>
                <a:spcPts val="0"/>
              </a:spcBef>
            </a:pPr>
            <a:r>
              <a:rPr lang="it-IT" dirty="0" smtClean="0"/>
              <a:t>Elemento probabilistico: capacità di prevedere se l’attuale difficoltà economico-finanziaria è risolvibile o meno.</a:t>
            </a:r>
          </a:p>
          <a:p>
            <a:pPr algn="just">
              <a:lnSpc>
                <a:spcPct val="100000"/>
              </a:lnSpc>
              <a:spcBef>
                <a:spcPts val="0"/>
              </a:spcBef>
            </a:pPr>
            <a:r>
              <a:rPr lang="it-IT" dirty="0" smtClean="0"/>
              <a:t>Elemento economico-finanziario: squilibrio di carattere reddituale, patrimoniale e finanziario (Indicatori di crisi).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26571" y="204108"/>
            <a:ext cx="10774136" cy="1502910"/>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procedure di allerta</a:t>
            </a:r>
            <a:endParaRPr lang="it-IT" dirty="0"/>
          </a:p>
        </p:txBody>
      </p:sp>
      <p:sp>
        <p:nvSpPr>
          <p:cNvPr id="3" name="Segnaposto contenuto 2"/>
          <p:cNvSpPr>
            <a:spLocks noGrp="1"/>
          </p:cNvSpPr>
          <p:nvPr>
            <p:ph idx="1"/>
          </p:nvPr>
        </p:nvSpPr>
        <p:spPr/>
        <p:txBody>
          <a:bodyPr>
            <a:normAutofit fontScale="85000" lnSpcReduction="20000"/>
          </a:bodyPr>
          <a:lstStyle/>
          <a:p>
            <a:pPr algn="just">
              <a:lnSpc>
                <a:spcPct val="110000"/>
              </a:lnSpc>
              <a:spcBef>
                <a:spcPts val="0"/>
              </a:spcBef>
            </a:pPr>
            <a:r>
              <a:rPr lang="it-IT" b="1" dirty="0" smtClean="0"/>
              <a:t>Soggetti interessati:</a:t>
            </a:r>
          </a:p>
          <a:p>
            <a:pPr algn="just">
              <a:lnSpc>
                <a:spcPct val="110000"/>
              </a:lnSpc>
              <a:spcBef>
                <a:spcPts val="0"/>
              </a:spcBef>
              <a:buFont typeface="Wingdings" panose="05000000000000000000" pitchFamily="2" charset="2"/>
              <a:buChar char="Ø"/>
            </a:pPr>
            <a:r>
              <a:rPr lang="it-IT" dirty="0" smtClean="0"/>
              <a:t> i debitori che svolgono attività di impresa;</a:t>
            </a:r>
          </a:p>
          <a:p>
            <a:pPr algn="just">
              <a:lnSpc>
                <a:spcPct val="110000"/>
              </a:lnSpc>
              <a:spcBef>
                <a:spcPts val="0"/>
              </a:spcBef>
              <a:buFont typeface="Wingdings" panose="05000000000000000000" pitchFamily="2" charset="2"/>
              <a:buChar char="Ø"/>
            </a:pPr>
            <a:r>
              <a:rPr lang="it-IT" dirty="0" smtClean="0"/>
              <a:t>le imprese agricole;</a:t>
            </a:r>
          </a:p>
          <a:p>
            <a:pPr algn="just">
              <a:lnSpc>
                <a:spcPct val="110000"/>
              </a:lnSpc>
              <a:spcBef>
                <a:spcPts val="0"/>
              </a:spcBef>
              <a:buFont typeface="Wingdings" panose="05000000000000000000" pitchFamily="2" charset="2"/>
              <a:buChar char="Ø"/>
            </a:pPr>
            <a:r>
              <a:rPr lang="it-IT" dirty="0" smtClean="0"/>
              <a:t> le imprese definite “minori”.</a:t>
            </a:r>
          </a:p>
          <a:p>
            <a:pPr algn="just">
              <a:lnSpc>
                <a:spcPct val="110000"/>
              </a:lnSpc>
              <a:spcBef>
                <a:spcPts val="0"/>
              </a:spcBef>
            </a:pPr>
            <a:r>
              <a:rPr lang="it-IT" b="1" dirty="0" smtClean="0"/>
              <a:t>Sono escluse:</a:t>
            </a:r>
          </a:p>
          <a:p>
            <a:pPr algn="just">
              <a:lnSpc>
                <a:spcPct val="110000"/>
              </a:lnSpc>
              <a:spcBef>
                <a:spcPts val="0"/>
              </a:spcBef>
              <a:buFont typeface="Wingdings" panose="05000000000000000000" pitchFamily="2" charset="2"/>
              <a:buChar char="Ø"/>
            </a:pPr>
            <a:r>
              <a:rPr lang="it-IT" dirty="0" smtClean="0"/>
              <a:t> le grandi imprese;</a:t>
            </a:r>
          </a:p>
          <a:p>
            <a:pPr algn="just">
              <a:lnSpc>
                <a:spcPct val="110000"/>
              </a:lnSpc>
              <a:spcBef>
                <a:spcPts val="0"/>
              </a:spcBef>
              <a:buFont typeface="Wingdings" panose="05000000000000000000" pitchFamily="2" charset="2"/>
              <a:buChar char="Ø"/>
            </a:pPr>
            <a:r>
              <a:rPr lang="it-IT" dirty="0" smtClean="0"/>
              <a:t> i gruppi di imprese di rilevanti dimensioni;</a:t>
            </a:r>
          </a:p>
          <a:p>
            <a:pPr algn="just">
              <a:lnSpc>
                <a:spcPct val="110000"/>
              </a:lnSpc>
              <a:spcBef>
                <a:spcPts val="0"/>
              </a:spcBef>
              <a:buFont typeface="Wingdings" panose="05000000000000000000" pitchFamily="2" charset="2"/>
              <a:buChar char="Ø"/>
            </a:pPr>
            <a:r>
              <a:rPr lang="it-IT" dirty="0" smtClean="0"/>
              <a:t> le società con azioni in mercati regolamentati;</a:t>
            </a:r>
          </a:p>
          <a:p>
            <a:pPr algn="just">
              <a:lnSpc>
                <a:spcPct val="110000"/>
              </a:lnSpc>
              <a:spcBef>
                <a:spcPts val="0"/>
              </a:spcBef>
              <a:buFont typeface="Wingdings" panose="05000000000000000000" pitchFamily="2" charset="2"/>
              <a:buChar char="Ø"/>
            </a:pPr>
            <a:r>
              <a:rPr lang="it-IT" dirty="0" smtClean="0"/>
              <a:t> le società con azioni diffuse tra il pubblico in misura rilevante secondo quanto indicato nei regolamenti Consob;</a:t>
            </a:r>
          </a:p>
          <a:p>
            <a:pPr algn="just">
              <a:lnSpc>
                <a:spcPct val="110000"/>
              </a:lnSpc>
              <a:spcBef>
                <a:spcPts val="0"/>
              </a:spcBef>
              <a:buFont typeface="Wingdings" panose="05000000000000000000" pitchFamily="2" charset="2"/>
              <a:buChar char="Ø"/>
            </a:pPr>
            <a:r>
              <a:rPr lang="it-IT" dirty="0" smtClean="0"/>
              <a:t> le imprese bancarie, assicurative, finanziarie e fiduciarie normalmente soggette alla liquidazione coatta amministrativa.</a:t>
            </a:r>
          </a:p>
          <a:p>
            <a:endParaRPr lang="it-IT"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3093" y="302079"/>
            <a:ext cx="11487150" cy="1298121"/>
          </a:xfrm>
        </p:spPr>
        <p:txBody>
          <a:bodyPr>
            <a:normAutofit fontScale="90000"/>
          </a:bodyPr>
          <a:lstStyle/>
          <a:p>
            <a:pPr algn="ctr"/>
            <a:r>
              <a:rPr lang="it-IT" sz="4000" b="1" dirty="0" smtClean="0"/>
              <a:t>CODICE DELLA CRISI </a:t>
            </a:r>
            <a:r>
              <a:rPr lang="it-IT" sz="4000" b="1" dirty="0" err="1" smtClean="0"/>
              <a:t>D’IMPRESA</a:t>
            </a:r>
            <a:r>
              <a:rPr lang="it-IT" sz="4000" b="1" dirty="0" smtClean="0"/>
              <a:t> E DELL’INSOLVENZA – CCII</a:t>
            </a:r>
            <a:br>
              <a:rPr lang="it-IT" sz="4000" b="1" dirty="0" smtClean="0"/>
            </a:br>
            <a:r>
              <a:rPr lang="it-IT" sz="4000" b="1" dirty="0" smtClean="0"/>
              <a:t>procedure di allerta</a:t>
            </a:r>
          </a:p>
        </p:txBody>
      </p:sp>
      <p:sp>
        <p:nvSpPr>
          <p:cNvPr id="3" name="Segnaposto contenuto 2"/>
          <p:cNvSpPr>
            <a:spLocks noGrp="1"/>
          </p:cNvSpPr>
          <p:nvPr>
            <p:ph idx="1"/>
          </p:nvPr>
        </p:nvSpPr>
        <p:spPr/>
        <p:txBody>
          <a:bodyPr>
            <a:normAutofit lnSpcReduction="10000"/>
          </a:bodyPr>
          <a:lstStyle/>
          <a:p>
            <a:pPr algn="just">
              <a:lnSpc>
                <a:spcPct val="100000"/>
              </a:lnSpc>
              <a:spcBef>
                <a:spcPts val="0"/>
              </a:spcBef>
            </a:pPr>
            <a:r>
              <a:rPr lang="it-IT" dirty="0" smtClean="0"/>
              <a:t>In via generale </a:t>
            </a:r>
            <a:r>
              <a:rPr lang="it-IT" b="1" dirty="0" smtClean="0"/>
              <a:t>l’imprenditore e i soggetti obbligati alle segnalazioni c.d. </a:t>
            </a:r>
            <a:r>
              <a:rPr lang="it-IT" b="1" i="1" dirty="0" smtClean="0"/>
              <a:t>SOGGETTI QUALIFICATI </a:t>
            </a:r>
            <a:r>
              <a:rPr lang="it-IT" dirty="0" smtClean="0"/>
              <a:t>dovranno avvertire in tempi molto brevi lo stato di crisi e attivare autonomamente il procedimento di composizione assistita della crisi stessa. </a:t>
            </a:r>
          </a:p>
          <a:p>
            <a:pPr algn="just">
              <a:lnSpc>
                <a:spcPct val="100000"/>
              </a:lnSpc>
              <a:spcBef>
                <a:spcPts val="0"/>
              </a:spcBef>
            </a:pPr>
            <a:r>
              <a:rPr lang="it-IT" dirty="0" smtClean="0"/>
              <a:t>L’art. 12, c. 2 </a:t>
            </a:r>
            <a:r>
              <a:rPr lang="it-IT" dirty="0" err="1" smtClean="0"/>
              <a:t>c.c.i.i.</a:t>
            </a:r>
            <a:r>
              <a:rPr lang="it-IT" dirty="0" smtClean="0"/>
              <a:t> precisa che: “</a:t>
            </a:r>
            <a:r>
              <a:rPr lang="it-IT" i="1" dirty="0" smtClean="0"/>
              <a:t>il debitore, all’esito dell’allerta o anche prima della sua attivazione, può accedere al procedimento di composizione assistita della crisi, che si svolge in modo riservato e confidenziale dinanzi all’OCRI”</a:t>
            </a:r>
            <a:r>
              <a:rPr lang="it-IT" dirty="0" smtClean="0"/>
              <a:t>.</a:t>
            </a:r>
          </a:p>
          <a:p>
            <a:pPr algn="just">
              <a:lnSpc>
                <a:spcPct val="100000"/>
              </a:lnSpc>
              <a:spcBef>
                <a:spcPts val="0"/>
              </a:spcBef>
            </a:pPr>
            <a:r>
              <a:rPr lang="it-IT" b="1" dirty="0" smtClean="0"/>
              <a:t>In caso di inerzia dell’imprenditore</a:t>
            </a:r>
            <a:r>
              <a:rPr lang="it-IT" dirty="0" smtClean="0"/>
              <a:t>, saranno i </a:t>
            </a:r>
            <a:r>
              <a:rPr lang="it-IT" b="1" dirty="0" smtClean="0"/>
              <a:t>soggetti qualificati a dar corso alla fase di allerta</a:t>
            </a:r>
            <a:r>
              <a:rPr lang="it-IT" dirty="0" smtClean="0"/>
              <a:t>.</a:t>
            </a:r>
            <a:endParaRPr lang="it-IT" sz="1800" dirty="0" smtClean="0">
              <a:solidFill>
                <a:srgbClr val="0000CC"/>
              </a:solidFill>
              <a:sym typeface="Wingdings"/>
            </a:endParaRPr>
          </a:p>
          <a:p>
            <a:endParaRPr lang="it-IT"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1450" y="228600"/>
            <a:ext cx="11593286" cy="1551213"/>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procedure di allerta</a:t>
            </a:r>
            <a:endParaRPr lang="it-IT" dirty="0"/>
          </a:p>
        </p:txBody>
      </p:sp>
      <p:sp>
        <p:nvSpPr>
          <p:cNvPr id="3" name="Segnaposto contenuto 2"/>
          <p:cNvSpPr>
            <a:spLocks noGrp="1"/>
          </p:cNvSpPr>
          <p:nvPr>
            <p:ph idx="1"/>
          </p:nvPr>
        </p:nvSpPr>
        <p:spPr/>
        <p:txBody>
          <a:bodyPr>
            <a:normAutofit fontScale="92500" lnSpcReduction="10000"/>
          </a:bodyPr>
          <a:lstStyle/>
          <a:p>
            <a:pPr algn="just">
              <a:lnSpc>
                <a:spcPct val="120000"/>
              </a:lnSpc>
              <a:spcBef>
                <a:spcPts val="0"/>
              </a:spcBef>
            </a:pPr>
            <a:r>
              <a:rPr lang="it-IT" dirty="0" smtClean="0"/>
              <a:t>La </a:t>
            </a:r>
            <a:r>
              <a:rPr lang="it-IT" b="1" i="1" dirty="0" smtClean="0"/>
              <a:t>PROCEDURA </a:t>
            </a:r>
            <a:r>
              <a:rPr lang="it-IT" b="1" i="1" dirty="0" err="1" smtClean="0"/>
              <a:t>DI</a:t>
            </a:r>
            <a:r>
              <a:rPr lang="it-IT" b="1" i="1" dirty="0" smtClean="0"/>
              <a:t> ALLERTA </a:t>
            </a:r>
            <a:r>
              <a:rPr lang="it-IT" dirty="0" smtClean="0"/>
              <a:t>si basa su penetranti obblighi di segnalazione informativa, c.d. “</a:t>
            </a:r>
            <a:r>
              <a:rPr lang="it-IT" i="1" dirty="0" smtClean="0"/>
              <a:t>strumenti di allerta</a:t>
            </a:r>
            <a:r>
              <a:rPr lang="it-IT" dirty="0" smtClean="0"/>
              <a:t>”, in rapporto al sopravvenire di “</a:t>
            </a:r>
            <a:r>
              <a:rPr lang="it-IT" i="1" dirty="0" smtClean="0"/>
              <a:t>indizi di crisi</a:t>
            </a:r>
            <a:r>
              <a:rPr lang="it-IT" dirty="0" smtClean="0"/>
              <a:t>”. Si tratta di obblighi di segnalazione imposti a “</a:t>
            </a:r>
            <a:r>
              <a:rPr lang="it-IT" b="1" i="1" dirty="0" smtClean="0"/>
              <a:t>SOGGETTI QUALIFICATI</a:t>
            </a:r>
            <a:r>
              <a:rPr lang="it-IT" dirty="0" smtClean="0"/>
              <a:t>” (art. 16, c. 2 </a:t>
            </a:r>
            <a:r>
              <a:rPr lang="it-IT" dirty="0" err="1" smtClean="0"/>
              <a:t>c.c.i.i.</a:t>
            </a:r>
            <a:r>
              <a:rPr lang="it-IT" dirty="0" smtClean="0"/>
              <a:t>, 17 c. 6 e 18 c. 6 </a:t>
            </a:r>
            <a:r>
              <a:rPr lang="it-IT" dirty="0" err="1" smtClean="0"/>
              <a:t>c.c.i.i.</a:t>
            </a:r>
            <a:r>
              <a:rPr lang="it-IT" dirty="0" smtClean="0"/>
              <a:t>) </a:t>
            </a:r>
          </a:p>
          <a:p>
            <a:pPr algn="just">
              <a:lnSpc>
                <a:spcPct val="120000"/>
              </a:lnSpc>
              <a:spcBef>
                <a:spcPts val="0"/>
              </a:spcBef>
              <a:buFont typeface="Wingdings" pitchFamily="2" charset="2"/>
              <a:buChar char="Ø"/>
            </a:pPr>
            <a:r>
              <a:rPr lang="it-IT" b="1" i="1" dirty="0" smtClean="0"/>
              <a:t> INTERNI</a:t>
            </a:r>
            <a:r>
              <a:rPr lang="it-IT" b="1" dirty="0" smtClean="0"/>
              <a:t> </a:t>
            </a:r>
            <a:r>
              <a:rPr lang="it-IT" dirty="0" smtClean="0">
                <a:sym typeface="Wingdings"/>
              </a:rPr>
              <a:t>all’impresa </a:t>
            </a:r>
            <a:r>
              <a:rPr lang="it-IT" dirty="0" smtClean="0"/>
              <a:t>(soggetti tenuti a svolgere una specifica attività di controllo sull’attività amministrativa);</a:t>
            </a:r>
          </a:p>
          <a:p>
            <a:pPr algn="just">
              <a:lnSpc>
                <a:spcPct val="120000"/>
              </a:lnSpc>
              <a:spcBef>
                <a:spcPts val="0"/>
              </a:spcBef>
              <a:buFont typeface="Wingdings" pitchFamily="2" charset="2"/>
              <a:buChar char="Ø"/>
            </a:pPr>
            <a:r>
              <a:rPr lang="it-IT" dirty="0" smtClean="0"/>
              <a:t>   </a:t>
            </a:r>
            <a:r>
              <a:rPr lang="it-IT" b="1" i="1" dirty="0" smtClean="0"/>
              <a:t>ESTERNI</a:t>
            </a:r>
            <a:r>
              <a:rPr lang="it-IT" dirty="0" smtClean="0"/>
              <a:t> </a:t>
            </a:r>
            <a:r>
              <a:rPr lang="it-IT" dirty="0" smtClean="0">
                <a:sym typeface="Wingdings"/>
              </a:rPr>
              <a:t>all’impresa </a:t>
            </a:r>
            <a:r>
              <a:rPr lang="it-IT" dirty="0" smtClean="0"/>
              <a:t>(soggetti pubblici titolari di crediti);</a:t>
            </a:r>
          </a:p>
          <a:p>
            <a:pPr algn="just">
              <a:lnSpc>
                <a:spcPct val="120000"/>
              </a:lnSpc>
              <a:spcBef>
                <a:spcPts val="0"/>
              </a:spcBef>
              <a:buNone/>
            </a:pPr>
            <a:r>
              <a:rPr lang="it-IT" dirty="0" smtClean="0">
                <a:sym typeface="Wingdings"/>
              </a:rPr>
              <a:t>Tali creditori sono definiti “</a:t>
            </a:r>
            <a:r>
              <a:rPr lang="it-IT" i="1" dirty="0" smtClean="0">
                <a:sym typeface="Wingdings"/>
              </a:rPr>
              <a:t>qualificati</a:t>
            </a:r>
            <a:r>
              <a:rPr lang="it-IT" dirty="0" smtClean="0">
                <a:sym typeface="Wingdings"/>
              </a:rPr>
              <a:t>” sia per ragioni professionali (i soggetti di controllo) che per qualità istituzionali (i soggetti creditori pubblici). </a:t>
            </a:r>
          </a:p>
          <a:p>
            <a:endParaRPr lang="it-IT"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28599" y="277586"/>
            <a:ext cx="11332029" cy="1428749"/>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procedure di allerta</a:t>
            </a:r>
            <a:endParaRPr lang="it-IT" dirty="0"/>
          </a:p>
        </p:txBody>
      </p:sp>
      <p:sp>
        <p:nvSpPr>
          <p:cNvPr id="3" name="Segnaposto contenuto 2"/>
          <p:cNvSpPr>
            <a:spLocks noGrp="1"/>
          </p:cNvSpPr>
          <p:nvPr>
            <p:ph idx="1"/>
          </p:nvPr>
        </p:nvSpPr>
        <p:spPr/>
        <p:txBody>
          <a:bodyPr/>
          <a:lstStyle/>
          <a:p>
            <a:pPr algn="just">
              <a:lnSpc>
                <a:spcPct val="120000"/>
              </a:lnSpc>
              <a:spcBef>
                <a:spcPts val="0"/>
              </a:spcBef>
            </a:pPr>
            <a:r>
              <a:rPr lang="it-IT" b="1" dirty="0" smtClean="0">
                <a:sym typeface="Wingdings"/>
              </a:rPr>
              <a:t>I </a:t>
            </a:r>
            <a:r>
              <a:rPr lang="it-IT" b="1" i="1" dirty="0" smtClean="0">
                <a:solidFill>
                  <a:srgbClr val="0000CC"/>
                </a:solidFill>
                <a:sym typeface="Wingdings"/>
              </a:rPr>
              <a:t>SOGGETTI INTERNI </a:t>
            </a:r>
            <a:r>
              <a:rPr lang="it-IT" b="1" dirty="0" smtClean="0">
                <a:sym typeface="Wingdings"/>
              </a:rPr>
              <a:t>si identificano in coloro che esercitano un controllo interno o esterno </a:t>
            </a:r>
            <a:r>
              <a:rPr lang="it-IT" dirty="0" smtClean="0">
                <a:sym typeface="Wingdings"/>
              </a:rPr>
              <a:t>e precisamente:</a:t>
            </a:r>
          </a:p>
          <a:p>
            <a:pPr algn="just">
              <a:lnSpc>
                <a:spcPct val="120000"/>
              </a:lnSpc>
              <a:spcBef>
                <a:spcPts val="0"/>
              </a:spcBef>
            </a:pPr>
            <a:r>
              <a:rPr lang="it-IT" b="1" dirty="0" smtClean="0">
                <a:sym typeface="Wingdings"/>
              </a:rPr>
              <a:t>Controllo interno della società – controllo di legalità sulla gestione</a:t>
            </a:r>
            <a:r>
              <a:rPr lang="it-IT" dirty="0" smtClean="0">
                <a:sym typeface="Wingdings"/>
              </a:rPr>
              <a:t>: sindaco unico, collegio sindacale, consiglio di sorveglianza nel modello dualistico, comitato di controllo sulla gestione nel modello monistico;</a:t>
            </a:r>
          </a:p>
          <a:p>
            <a:pPr algn="just">
              <a:lnSpc>
                <a:spcPct val="120000"/>
              </a:lnSpc>
              <a:spcBef>
                <a:spcPts val="0"/>
              </a:spcBef>
            </a:pPr>
            <a:r>
              <a:rPr lang="it-IT" b="1" dirty="0" smtClean="0">
                <a:sym typeface="Wingdings"/>
              </a:rPr>
              <a:t>Controllo esterno della società – controllo sulla contabilità</a:t>
            </a:r>
            <a:r>
              <a:rPr lang="it-IT" dirty="0" smtClean="0">
                <a:sym typeface="Wingdings"/>
              </a:rPr>
              <a:t>: revisore contabile e/o società di revisione</a:t>
            </a:r>
            <a:endParaRPr lang="it-IT"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9421" y="187779"/>
            <a:ext cx="11576957" cy="1485899"/>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procedure di allerta</a:t>
            </a:r>
            <a:endParaRPr lang="it-IT" dirty="0"/>
          </a:p>
        </p:txBody>
      </p:sp>
      <p:sp>
        <p:nvSpPr>
          <p:cNvPr id="3" name="Segnaposto contenuto 2"/>
          <p:cNvSpPr>
            <a:spLocks noGrp="1"/>
          </p:cNvSpPr>
          <p:nvPr>
            <p:ph idx="1"/>
          </p:nvPr>
        </p:nvSpPr>
        <p:spPr/>
        <p:txBody>
          <a:bodyPr>
            <a:normAutofit fontScale="85000" lnSpcReduction="20000"/>
          </a:bodyPr>
          <a:lstStyle/>
          <a:p>
            <a:pPr algn="just">
              <a:lnSpc>
                <a:spcPct val="100000"/>
              </a:lnSpc>
            </a:pPr>
            <a:r>
              <a:rPr lang="it-IT" dirty="0" smtClean="0">
                <a:solidFill>
                  <a:srgbClr val="0000CC"/>
                </a:solidFill>
              </a:rPr>
              <a:t> </a:t>
            </a:r>
            <a:r>
              <a:rPr lang="it-IT" b="1" dirty="0" smtClean="0">
                <a:sym typeface="Wingdings"/>
              </a:rPr>
              <a:t>I </a:t>
            </a:r>
            <a:r>
              <a:rPr lang="it-IT" b="1" i="1" dirty="0" smtClean="0">
                <a:solidFill>
                  <a:srgbClr val="0000CC"/>
                </a:solidFill>
                <a:sym typeface="Wingdings"/>
              </a:rPr>
              <a:t>SOGGETTI ESTERNI </a:t>
            </a:r>
            <a:r>
              <a:rPr lang="it-IT" dirty="0" smtClean="0">
                <a:sym typeface="Wingdings"/>
              </a:rPr>
              <a:t>si identificano </a:t>
            </a:r>
            <a:r>
              <a:rPr lang="it-IT" dirty="0" smtClean="0"/>
              <a:t>nei creditori pubblici </a:t>
            </a:r>
            <a:r>
              <a:rPr lang="it-IT" b="1" i="1" dirty="0" smtClean="0"/>
              <a:t>quali l’Agenzia delle entrate, l’INPS, l’Agenzia della Riscossione. </a:t>
            </a:r>
          </a:p>
          <a:p>
            <a:pPr algn="just">
              <a:lnSpc>
                <a:spcPct val="100000"/>
              </a:lnSpc>
            </a:pPr>
            <a:r>
              <a:rPr lang="it-IT" b="1" dirty="0" smtClean="0">
                <a:sym typeface="Wingdings"/>
              </a:rPr>
              <a:t>La finalità dell’allerta si individua:</a:t>
            </a:r>
          </a:p>
          <a:p>
            <a:pPr algn="just">
              <a:lnSpc>
                <a:spcPct val="100000"/>
              </a:lnSpc>
              <a:buFont typeface="Wingdings" pitchFamily="2" charset="2"/>
              <a:buChar char="Ø"/>
            </a:pPr>
            <a:r>
              <a:rPr lang="it-IT" dirty="0" smtClean="0">
                <a:sym typeface="Wingdings"/>
              </a:rPr>
              <a:t>nel rilevare tempestivamente il sopravvenire di indizi di crisi;</a:t>
            </a:r>
          </a:p>
          <a:p>
            <a:pPr algn="just">
              <a:lnSpc>
                <a:spcPct val="100000"/>
              </a:lnSpc>
              <a:buFont typeface="Wingdings" pitchFamily="2" charset="2"/>
              <a:buChar char="Ø"/>
            </a:pPr>
            <a:r>
              <a:rPr lang="it-IT" dirty="0" smtClean="0">
                <a:sym typeface="Wingdings"/>
              </a:rPr>
              <a:t>informare l’organo amministrativo della situazione;</a:t>
            </a:r>
          </a:p>
          <a:p>
            <a:pPr algn="just">
              <a:lnSpc>
                <a:spcPct val="100000"/>
              </a:lnSpc>
              <a:buFont typeface="Wingdings" pitchFamily="2" charset="2"/>
              <a:buChar char="Ø"/>
            </a:pPr>
            <a:r>
              <a:rPr lang="it-IT" dirty="0" smtClean="0">
                <a:sym typeface="Wingdings"/>
              </a:rPr>
              <a:t>indurre l’organo amministrativo ad assumere al più presto le misure più opportune per affrontare e superare la crisi.</a:t>
            </a:r>
          </a:p>
          <a:p>
            <a:pPr algn="just">
              <a:lnSpc>
                <a:spcPct val="100000"/>
              </a:lnSpc>
            </a:pPr>
            <a:r>
              <a:rPr lang="it-IT" dirty="0" smtClean="0">
                <a:sym typeface="Wingdings"/>
              </a:rPr>
              <a:t>In via generale i c.d. </a:t>
            </a:r>
            <a:r>
              <a:rPr lang="it-IT" b="1" i="1" dirty="0" smtClean="0">
                <a:sym typeface="Wingdings"/>
              </a:rPr>
              <a:t>STRUMENTI </a:t>
            </a:r>
            <a:r>
              <a:rPr lang="it-IT" b="1" i="1" dirty="0" err="1" smtClean="0">
                <a:sym typeface="Wingdings"/>
              </a:rPr>
              <a:t>DI</a:t>
            </a:r>
            <a:r>
              <a:rPr lang="it-IT" b="1" i="1" dirty="0" smtClean="0">
                <a:sym typeface="Wingdings"/>
              </a:rPr>
              <a:t> ALLERTA </a:t>
            </a:r>
            <a:r>
              <a:rPr lang="it-IT" dirty="0" smtClean="0">
                <a:sym typeface="Wingdings"/>
              </a:rPr>
              <a:t>si identificano in:</a:t>
            </a:r>
          </a:p>
          <a:p>
            <a:pPr algn="just">
              <a:lnSpc>
                <a:spcPct val="100000"/>
              </a:lnSpc>
              <a:buFont typeface="Wingdings" pitchFamily="2" charset="2"/>
              <a:buChar char="Ø"/>
            </a:pPr>
            <a:r>
              <a:rPr lang="it-IT" dirty="0" smtClean="0">
                <a:sym typeface="Wingdings"/>
              </a:rPr>
              <a:t>obblighi organizzativi a carico dell’imprenditore (art. 2086 c.c.);</a:t>
            </a:r>
          </a:p>
          <a:p>
            <a:pPr algn="just">
              <a:lnSpc>
                <a:spcPct val="100000"/>
              </a:lnSpc>
              <a:buFont typeface="Wingdings" pitchFamily="2" charset="2"/>
              <a:buChar char="Ø"/>
            </a:pPr>
            <a:r>
              <a:rPr lang="it-IT" dirty="0" smtClean="0">
                <a:sym typeface="Wingdings"/>
              </a:rPr>
              <a:t>obblighi di segnalazione a carico degli organi di controllo societari;</a:t>
            </a:r>
          </a:p>
          <a:p>
            <a:pPr algn="just">
              <a:lnSpc>
                <a:spcPct val="100000"/>
              </a:lnSpc>
              <a:buFont typeface="Wingdings" pitchFamily="2" charset="2"/>
              <a:buChar char="Ø"/>
            </a:pPr>
            <a:r>
              <a:rPr lang="it-IT" dirty="0" smtClean="0">
                <a:sym typeface="Wingdings"/>
              </a:rPr>
              <a:t>obblighi di segnalazione a carico dei creditori pubblici qualificati.</a:t>
            </a:r>
          </a:p>
          <a:p>
            <a:endParaRPr lang="it-IT"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1449" y="212271"/>
            <a:ext cx="11332029" cy="1502229"/>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procedure di allerta</a:t>
            </a:r>
            <a:endParaRPr lang="it-IT" dirty="0"/>
          </a:p>
        </p:txBody>
      </p:sp>
      <p:sp>
        <p:nvSpPr>
          <p:cNvPr id="3" name="Segnaposto contenuto 2"/>
          <p:cNvSpPr>
            <a:spLocks noGrp="1"/>
          </p:cNvSpPr>
          <p:nvPr>
            <p:ph idx="1"/>
          </p:nvPr>
        </p:nvSpPr>
        <p:spPr/>
        <p:txBody>
          <a:bodyPr>
            <a:normAutofit fontScale="85000" lnSpcReduction="10000"/>
          </a:bodyPr>
          <a:lstStyle/>
          <a:p>
            <a:pPr algn="ctr">
              <a:lnSpc>
                <a:spcPct val="110000"/>
              </a:lnSpc>
              <a:spcBef>
                <a:spcPts val="0"/>
              </a:spcBef>
              <a:buNone/>
            </a:pPr>
            <a:r>
              <a:rPr lang="it-IT" b="1" dirty="0" smtClean="0">
                <a:sym typeface="Wingdings"/>
              </a:rPr>
              <a:t>OBBLIGHI </a:t>
            </a:r>
            <a:r>
              <a:rPr lang="it-IT" b="1" dirty="0" err="1" smtClean="0">
                <a:sym typeface="Wingdings"/>
              </a:rPr>
              <a:t>DI</a:t>
            </a:r>
            <a:r>
              <a:rPr lang="it-IT" b="1" dirty="0" smtClean="0">
                <a:sym typeface="Wingdings"/>
              </a:rPr>
              <a:t> SEGNALAZIONE A CARICO DEGLI ORGANI </a:t>
            </a:r>
            <a:r>
              <a:rPr lang="it-IT" b="1" dirty="0" err="1" smtClean="0">
                <a:sym typeface="Wingdings"/>
              </a:rPr>
              <a:t>DI</a:t>
            </a:r>
            <a:r>
              <a:rPr lang="it-IT" b="1" dirty="0" smtClean="0">
                <a:sym typeface="Wingdings"/>
              </a:rPr>
              <a:t> CONTROLLO SOCIETARI (ART. 14</a:t>
            </a:r>
            <a:r>
              <a:rPr lang="it-IT" dirty="0" smtClean="0"/>
              <a:t> </a:t>
            </a:r>
            <a:r>
              <a:rPr lang="it-IT" b="1" dirty="0" err="1" smtClean="0"/>
              <a:t>c.c.i.i</a:t>
            </a:r>
            <a:r>
              <a:rPr lang="it-IT" dirty="0" err="1" smtClean="0"/>
              <a:t>.</a:t>
            </a:r>
            <a:r>
              <a:rPr lang="it-IT" b="1" dirty="0" smtClean="0">
                <a:sym typeface="Wingdings"/>
              </a:rPr>
              <a:t>)</a:t>
            </a:r>
          </a:p>
          <a:p>
            <a:pPr algn="just">
              <a:lnSpc>
                <a:spcPct val="110000"/>
              </a:lnSpc>
              <a:spcBef>
                <a:spcPts val="0"/>
              </a:spcBef>
            </a:pPr>
            <a:r>
              <a:rPr lang="it-IT" b="1" dirty="0" smtClean="0">
                <a:sym typeface="Wingdings"/>
              </a:rPr>
              <a:t>Gli obblighi si individuano:</a:t>
            </a:r>
          </a:p>
          <a:p>
            <a:pPr algn="just">
              <a:lnSpc>
                <a:spcPct val="110000"/>
              </a:lnSpc>
              <a:spcBef>
                <a:spcPts val="0"/>
              </a:spcBef>
              <a:buNone/>
            </a:pPr>
            <a:r>
              <a:rPr lang="it-IT" dirty="0" smtClean="0">
                <a:sym typeface="Wingdings"/>
              </a:rPr>
              <a:t>1. Nel verificare che l’organo amministrativo monitori costantemente:</a:t>
            </a:r>
          </a:p>
          <a:p>
            <a:pPr algn="just">
              <a:lnSpc>
                <a:spcPct val="110000"/>
              </a:lnSpc>
              <a:spcBef>
                <a:spcPts val="0"/>
              </a:spcBef>
              <a:buFont typeface="Wingdings" pitchFamily="2" charset="2"/>
              <a:buChar char="Ø"/>
            </a:pPr>
            <a:r>
              <a:rPr lang="it-IT" dirty="0" smtClean="0">
                <a:sym typeface="Wingdings"/>
              </a:rPr>
              <a:t> l’adeguatezza dell’assetto organizzativo dell’impresa;</a:t>
            </a:r>
          </a:p>
          <a:p>
            <a:pPr algn="just">
              <a:lnSpc>
                <a:spcPct val="110000"/>
              </a:lnSpc>
              <a:spcBef>
                <a:spcPts val="0"/>
              </a:spcBef>
              <a:buFont typeface="Wingdings" pitchFamily="2" charset="2"/>
              <a:buChar char="Ø"/>
            </a:pPr>
            <a:r>
              <a:rPr lang="it-IT" dirty="0" smtClean="0">
                <a:sym typeface="Wingdings"/>
              </a:rPr>
              <a:t> l’equilibrio economico e finanziario;</a:t>
            </a:r>
          </a:p>
          <a:p>
            <a:pPr algn="just">
              <a:lnSpc>
                <a:spcPct val="110000"/>
              </a:lnSpc>
              <a:spcBef>
                <a:spcPts val="0"/>
              </a:spcBef>
              <a:buFont typeface="Wingdings" pitchFamily="2" charset="2"/>
              <a:buChar char="Ø"/>
            </a:pPr>
            <a:r>
              <a:rPr lang="it-IT" dirty="0" smtClean="0">
                <a:sym typeface="Wingdings"/>
              </a:rPr>
              <a:t> il prevedibile andamento della gestione.</a:t>
            </a:r>
          </a:p>
          <a:p>
            <a:pPr algn="just">
              <a:lnSpc>
                <a:spcPct val="110000"/>
              </a:lnSpc>
              <a:spcBef>
                <a:spcPts val="0"/>
              </a:spcBef>
              <a:buNone/>
            </a:pPr>
            <a:r>
              <a:rPr lang="it-IT" dirty="0" smtClean="0">
                <a:sym typeface="Wingdings"/>
              </a:rPr>
              <a:t>2. Nel segnalare immediatamente allo stesso organo amministrativo l’eventuale esistenza di </a:t>
            </a:r>
            <a:r>
              <a:rPr lang="it-IT" b="1" dirty="0" smtClean="0">
                <a:sym typeface="Wingdings"/>
              </a:rPr>
              <a:t>fondati indizi di crisi</a:t>
            </a:r>
            <a:r>
              <a:rPr lang="it-IT" dirty="0" smtClean="0">
                <a:sym typeface="Wingdings"/>
              </a:rPr>
              <a:t>. Si tratta di una vigilanza c.d. di </a:t>
            </a:r>
            <a:r>
              <a:rPr lang="it-IT" i="1" dirty="0" smtClean="0">
                <a:sym typeface="Wingdings"/>
              </a:rPr>
              <a:t>secondo grado </a:t>
            </a:r>
            <a:r>
              <a:rPr lang="it-IT" dirty="0" smtClean="0">
                <a:sym typeface="Wingdings"/>
              </a:rPr>
              <a:t>in quanto l’organo di controllo o il revisore devono controllare che l’organo amministrativo a sua volta controlli gli aspetti indicati </a:t>
            </a:r>
            <a:r>
              <a:rPr lang="it-IT" dirty="0" smtClean="0">
                <a:sym typeface="Wingdings"/>
              </a:rPr>
              <a:t>precedentemente.</a:t>
            </a:r>
            <a:endParaRPr lang="it-IT" sz="2400" dirty="0" smtClean="0">
              <a:sym typeface="Wingdings"/>
            </a:endParaRPr>
          </a:p>
          <a:p>
            <a:endParaRPr lang="it-IT"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 Indizi della crisi</a:t>
            </a:r>
            <a:endParaRPr lang="it-IT" b="1" dirty="0"/>
          </a:p>
        </p:txBody>
      </p:sp>
      <p:sp>
        <p:nvSpPr>
          <p:cNvPr id="3" name="Segnaposto contenuto 2"/>
          <p:cNvSpPr>
            <a:spLocks noGrp="1"/>
          </p:cNvSpPr>
          <p:nvPr>
            <p:ph idx="1"/>
          </p:nvPr>
        </p:nvSpPr>
        <p:spPr>
          <a:xfrm>
            <a:off x="473529" y="1951263"/>
            <a:ext cx="11217728" cy="4416880"/>
          </a:xfrm>
        </p:spPr>
        <p:txBody>
          <a:bodyPr>
            <a:normAutofit fontScale="92500" lnSpcReduction="20000"/>
          </a:bodyPr>
          <a:lstStyle/>
          <a:p>
            <a:pPr algn="just">
              <a:lnSpc>
                <a:spcPct val="100000"/>
              </a:lnSpc>
              <a:spcBef>
                <a:spcPts val="0"/>
              </a:spcBef>
            </a:pPr>
            <a:r>
              <a:rPr lang="it-IT" dirty="0" smtClean="0">
                <a:sym typeface="Wingdings"/>
              </a:rPr>
              <a:t>Il termine </a:t>
            </a:r>
            <a:r>
              <a:rPr lang="it-IT" b="1" dirty="0" smtClean="0">
                <a:sym typeface="Wingdings"/>
              </a:rPr>
              <a:t>“</a:t>
            </a:r>
            <a:r>
              <a:rPr lang="it-IT" b="1" i="1" dirty="0" smtClean="0">
                <a:sym typeface="Wingdings"/>
              </a:rPr>
              <a:t>indizi</a:t>
            </a:r>
            <a:r>
              <a:rPr lang="it-IT" b="1" dirty="0" smtClean="0">
                <a:sym typeface="Wingdings"/>
              </a:rPr>
              <a:t>” </a:t>
            </a:r>
            <a:r>
              <a:rPr lang="it-IT" dirty="0" smtClean="0">
                <a:sym typeface="Wingdings"/>
              </a:rPr>
              <a:t>non essendo stato precisato dal Legislatore può essere assimilato a </a:t>
            </a:r>
            <a:r>
              <a:rPr lang="it-IT" b="1" dirty="0" smtClean="0">
                <a:sym typeface="Wingdings"/>
              </a:rPr>
              <a:t>“</a:t>
            </a:r>
            <a:r>
              <a:rPr lang="it-IT" b="1" i="1" dirty="0" smtClean="0">
                <a:sym typeface="Wingdings"/>
              </a:rPr>
              <a:t>sintomi</a:t>
            </a:r>
            <a:r>
              <a:rPr lang="it-IT" b="1" dirty="0" smtClean="0">
                <a:sym typeface="Wingdings"/>
              </a:rPr>
              <a:t>”.</a:t>
            </a:r>
          </a:p>
          <a:p>
            <a:pPr algn="just">
              <a:lnSpc>
                <a:spcPct val="100000"/>
              </a:lnSpc>
              <a:spcBef>
                <a:spcPts val="0"/>
              </a:spcBef>
            </a:pPr>
            <a:r>
              <a:rPr lang="it-IT" dirty="0" smtClean="0">
                <a:sym typeface="Wingdings"/>
              </a:rPr>
              <a:t>L’art. 13 </a:t>
            </a:r>
            <a:r>
              <a:rPr lang="it-IT" dirty="0" err="1" smtClean="0"/>
              <a:t>c.c.i.i.</a:t>
            </a:r>
            <a:r>
              <a:rPr lang="it-IT" dirty="0" smtClean="0"/>
              <a:t> </a:t>
            </a:r>
            <a:r>
              <a:rPr lang="it-IT" dirty="0" smtClean="0">
                <a:sym typeface="Wingdings"/>
              </a:rPr>
              <a:t>fa riferimento a </a:t>
            </a:r>
            <a:r>
              <a:rPr lang="it-IT" b="1" dirty="0" smtClean="0">
                <a:sym typeface="Wingdings"/>
              </a:rPr>
              <a:t>due termini </a:t>
            </a:r>
            <a:r>
              <a:rPr lang="it-IT" dirty="0" smtClean="0">
                <a:sym typeface="Wingdings"/>
              </a:rPr>
              <a:t>e precisamente:</a:t>
            </a:r>
          </a:p>
          <a:p>
            <a:pPr algn="just">
              <a:lnSpc>
                <a:spcPct val="100000"/>
              </a:lnSpc>
              <a:spcBef>
                <a:spcPts val="0"/>
              </a:spcBef>
              <a:buFont typeface="Wingdings" pitchFamily="2" charset="2"/>
              <a:buChar char="Ø"/>
            </a:pPr>
            <a:r>
              <a:rPr lang="it-IT" dirty="0" smtClean="0">
                <a:sym typeface="Wingdings"/>
              </a:rPr>
              <a:t> </a:t>
            </a:r>
            <a:r>
              <a:rPr lang="it-IT" b="1" i="1" dirty="0" smtClean="0">
                <a:sym typeface="Wingdings"/>
              </a:rPr>
              <a:t>INDICATORI DELLA CRISI;</a:t>
            </a:r>
          </a:p>
          <a:p>
            <a:pPr algn="just">
              <a:lnSpc>
                <a:spcPct val="100000"/>
              </a:lnSpc>
              <a:spcBef>
                <a:spcPts val="0"/>
              </a:spcBef>
              <a:buFont typeface="Wingdings" pitchFamily="2" charset="2"/>
              <a:buChar char="Ø"/>
            </a:pPr>
            <a:r>
              <a:rPr lang="it-IT" b="1" i="1" dirty="0" smtClean="0">
                <a:sym typeface="Wingdings"/>
              </a:rPr>
              <a:t> INDICI.</a:t>
            </a:r>
          </a:p>
          <a:p>
            <a:pPr algn="just">
              <a:lnSpc>
                <a:spcPct val="100000"/>
              </a:lnSpc>
              <a:spcBef>
                <a:spcPts val="0"/>
              </a:spcBef>
              <a:buNone/>
            </a:pPr>
            <a:r>
              <a:rPr lang="it-IT" dirty="0" smtClean="0">
                <a:sym typeface="Wingdings"/>
              </a:rPr>
              <a:t> e quindi possono essere utilizzati come “</a:t>
            </a:r>
            <a:r>
              <a:rPr lang="it-IT" b="1" i="1" dirty="0" smtClean="0">
                <a:sym typeface="Wingdings"/>
              </a:rPr>
              <a:t>INDIZI DELLA CRISI</a:t>
            </a:r>
            <a:r>
              <a:rPr lang="it-IT" dirty="0" smtClean="0">
                <a:sym typeface="Wingdings"/>
              </a:rPr>
              <a:t>” alcuni “</a:t>
            </a:r>
            <a:r>
              <a:rPr lang="it-IT" b="1" i="1" dirty="0" smtClean="0">
                <a:sym typeface="Wingdings"/>
              </a:rPr>
              <a:t>INDICATORI DELLA CRISI</a:t>
            </a:r>
            <a:r>
              <a:rPr lang="it-IT" dirty="0" smtClean="0">
                <a:sym typeface="Wingdings"/>
              </a:rPr>
              <a:t>” che possono essere rilevati attraverso appositi “</a:t>
            </a:r>
            <a:r>
              <a:rPr lang="it-IT" b="1" i="1" dirty="0" smtClean="0">
                <a:sym typeface="Wingdings"/>
              </a:rPr>
              <a:t>indici</a:t>
            </a:r>
            <a:r>
              <a:rPr lang="it-IT" dirty="0" smtClean="0">
                <a:sym typeface="Wingdings"/>
              </a:rPr>
              <a:t>” in base ad una sequenza a cascata anche se il termine “</a:t>
            </a:r>
            <a:r>
              <a:rPr lang="it-IT" b="1" i="1" dirty="0" smtClean="0">
                <a:sym typeface="Wingdings"/>
              </a:rPr>
              <a:t>SINTOMI</a:t>
            </a:r>
            <a:r>
              <a:rPr lang="it-IT" dirty="0" smtClean="0">
                <a:sym typeface="Wingdings"/>
              </a:rPr>
              <a:t>” non si identifica solamente con tali strumenti.</a:t>
            </a:r>
          </a:p>
          <a:p>
            <a:pPr algn="just">
              <a:lnSpc>
                <a:spcPct val="100000"/>
              </a:lnSpc>
              <a:spcBef>
                <a:spcPts val="0"/>
              </a:spcBef>
            </a:pPr>
            <a:r>
              <a:rPr lang="it-IT" dirty="0" smtClean="0">
                <a:sym typeface="Wingdings"/>
              </a:rPr>
              <a:t>L’art. 13, c. 1</a:t>
            </a:r>
            <a:r>
              <a:rPr lang="it-IT" dirty="0" smtClean="0"/>
              <a:t> </a:t>
            </a:r>
            <a:r>
              <a:rPr lang="it-IT" dirty="0" err="1" smtClean="0"/>
              <a:t>c.c.i.i.</a:t>
            </a:r>
            <a:r>
              <a:rPr lang="it-IT" dirty="0" smtClean="0">
                <a:sym typeface="Wingdings"/>
              </a:rPr>
              <a:t>, chiarisce che sono “</a:t>
            </a:r>
            <a:r>
              <a:rPr lang="it-IT" b="1" i="1" dirty="0" smtClean="0"/>
              <a:t>INDICATORI </a:t>
            </a:r>
            <a:r>
              <a:rPr lang="it-IT" b="1" i="1" dirty="0" err="1" smtClean="0"/>
              <a:t>DI</a:t>
            </a:r>
            <a:r>
              <a:rPr lang="it-IT" b="1" i="1" dirty="0" smtClean="0"/>
              <a:t> CRISI </a:t>
            </a:r>
            <a:r>
              <a:rPr lang="it-IT" i="1" dirty="0" smtClean="0"/>
              <a:t>gli squilibri di carattere reddituale, patrimoniale o finanziario, rapportati alle specifiche caratteristiche dell’impresa e  dell’attività imprenditoriale svolta dal debitore, tenuto conto della data di costituzione e di inizio dell’attività”.</a:t>
            </a:r>
          </a:p>
          <a:p>
            <a:pPr algn="just">
              <a:lnSpc>
                <a:spcPct val="100000"/>
              </a:lnSpc>
              <a:spcBef>
                <a:spcPts val="0"/>
              </a:spcBef>
            </a:pPr>
            <a:endParaRPr lang="it-IT" dirty="0" smtClean="0">
              <a:sym typeface="Wingdings"/>
            </a:endParaRPr>
          </a:p>
          <a:p>
            <a:endParaRPr lang="it-IT"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 </a:t>
            </a:r>
            <a:r>
              <a:rPr lang="it-IT" b="1" dirty="0" smtClean="0"/>
              <a:t>Indizi della crisi</a:t>
            </a:r>
            <a:endParaRPr lang="it-IT" dirty="0"/>
          </a:p>
        </p:txBody>
      </p:sp>
      <p:sp>
        <p:nvSpPr>
          <p:cNvPr id="3" name="Segnaposto contenuto 2"/>
          <p:cNvSpPr>
            <a:spLocks noGrp="1"/>
          </p:cNvSpPr>
          <p:nvPr>
            <p:ph idx="1"/>
          </p:nvPr>
        </p:nvSpPr>
        <p:spPr/>
        <p:txBody>
          <a:bodyPr>
            <a:normAutofit fontScale="92500" lnSpcReduction="10000"/>
          </a:bodyPr>
          <a:lstStyle/>
          <a:p>
            <a:pPr algn="just"/>
            <a:r>
              <a:rPr lang="it-IT" i="1" dirty="0" smtClean="0"/>
              <a:t>Art. 13, c. 1, </a:t>
            </a:r>
            <a:r>
              <a:rPr lang="it-IT" i="1" dirty="0" err="1" smtClean="0"/>
              <a:t>CCII</a:t>
            </a:r>
            <a:r>
              <a:rPr lang="it-IT" i="1" dirty="0" smtClean="0"/>
              <a:t> 1</a:t>
            </a:r>
            <a:r>
              <a:rPr lang="it-IT" i="1" dirty="0" smtClean="0"/>
              <a:t>. Costituiscono indicatori di crisi gli </a:t>
            </a:r>
            <a:r>
              <a:rPr lang="it-IT" b="1" i="1" dirty="0" smtClean="0"/>
              <a:t>squilibri di carattere reddituale, patrimoniale o finanziario,</a:t>
            </a:r>
            <a:r>
              <a:rPr lang="it-IT" i="1" dirty="0" smtClean="0"/>
              <a:t> rapportati alle specifiche caratteristiche dell’impresa e dell’attività imprenditoriale svolta dal debitore, tenuto conto della data di costituzione e di inizio dell’attività, rilevabili attraverso appositi indici che diano evidenza della </a:t>
            </a:r>
            <a:r>
              <a:rPr lang="it-IT" b="1" i="1" dirty="0" smtClean="0"/>
              <a:t>sostenibilità dei debiti per almeno i sei mesi successivi e delle prospettive di continuità aziendale per l’esercizio in corso o, quando la durata residua dell’esercizio al momento della valutazione è inferiore a sei mesi, per i sei mesi successivi</a:t>
            </a:r>
            <a:r>
              <a:rPr lang="it-IT" i="1" dirty="0" smtClean="0"/>
              <a:t>. A questi fini, sono indici significativi quelli che misurano la sostenibilità degli oneri dell’indebitamento con i flussi di cassa che l’impresa è in grado di generare e l’adeguatezza dei mezzi propri rispetto a quelli di terzi. </a:t>
            </a:r>
            <a:r>
              <a:rPr lang="it-IT" b="1" i="1" dirty="0" smtClean="0"/>
              <a:t>Costituiscono altresì indicatori di crisi ritardi nei pagamenti reiterati e significativi</a:t>
            </a:r>
            <a:r>
              <a:rPr lang="it-IT" i="1" dirty="0" smtClean="0"/>
              <a:t>, anche sulla base di quanto previsto nell’articolo 24.</a:t>
            </a:r>
            <a:endParaRPr lang="it-IT" dirty="0" smtClean="0"/>
          </a:p>
          <a:p>
            <a:pPr algn="just"/>
            <a:endParaRPr lang="it-IT"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5121" y="220437"/>
            <a:ext cx="11429999" cy="1543050"/>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indizi di crisi</a:t>
            </a:r>
            <a:endParaRPr lang="it-IT" dirty="0"/>
          </a:p>
        </p:txBody>
      </p:sp>
      <p:sp>
        <p:nvSpPr>
          <p:cNvPr id="3" name="Segnaposto contenuto 2"/>
          <p:cNvSpPr>
            <a:spLocks noGrp="1"/>
          </p:cNvSpPr>
          <p:nvPr>
            <p:ph idx="1"/>
          </p:nvPr>
        </p:nvSpPr>
        <p:spPr>
          <a:xfrm>
            <a:off x="236765" y="1825624"/>
            <a:ext cx="11117036" cy="4844597"/>
          </a:xfrm>
        </p:spPr>
        <p:txBody>
          <a:bodyPr>
            <a:normAutofit fontScale="77500" lnSpcReduction="20000"/>
          </a:bodyPr>
          <a:lstStyle/>
          <a:p>
            <a:pPr algn="just">
              <a:lnSpc>
                <a:spcPct val="120000"/>
              </a:lnSpc>
              <a:spcBef>
                <a:spcPts val="0"/>
              </a:spcBef>
            </a:pPr>
            <a:r>
              <a:rPr lang="it-IT" b="1" dirty="0" smtClean="0"/>
              <a:t>INDICATORI DELLA CRISI</a:t>
            </a:r>
          </a:p>
          <a:p>
            <a:pPr algn="just">
              <a:lnSpc>
                <a:spcPct val="120000"/>
              </a:lnSpc>
              <a:spcBef>
                <a:spcPts val="0"/>
              </a:spcBef>
              <a:buNone/>
            </a:pPr>
            <a:r>
              <a:rPr lang="it-IT" i="1" dirty="0" smtClean="0"/>
              <a:t>- “</a:t>
            </a:r>
            <a:r>
              <a:rPr lang="it-IT" i="1" dirty="0" smtClean="0"/>
              <a:t>gli squilibri di carattere reddituale, patrimoniale o finanziario, rapportati alle specifiche caratteristiche dell’impresa e dell’attività imprenditoriale svolta dal debitore, tenuto conto della data di costituzione e di inizio dell’attività</a:t>
            </a:r>
            <a:r>
              <a:rPr lang="it-IT" i="1" dirty="0" smtClean="0"/>
              <a:t>”</a:t>
            </a:r>
          </a:p>
          <a:p>
            <a:pPr algn="just">
              <a:lnSpc>
                <a:spcPct val="120000"/>
              </a:lnSpc>
              <a:spcBef>
                <a:spcPts val="0"/>
              </a:spcBef>
            </a:pPr>
            <a:r>
              <a:rPr lang="it-IT" b="1" dirty="0" smtClean="0"/>
              <a:t>INDICI</a:t>
            </a:r>
            <a:endParaRPr lang="it-IT" b="1" dirty="0" smtClean="0"/>
          </a:p>
          <a:p>
            <a:pPr algn="just">
              <a:lnSpc>
                <a:spcPct val="120000"/>
              </a:lnSpc>
              <a:spcBef>
                <a:spcPts val="0"/>
              </a:spcBef>
              <a:buNone/>
            </a:pPr>
            <a:r>
              <a:rPr lang="it-IT" i="1" dirty="0" smtClean="0"/>
              <a:t>- “Danno </a:t>
            </a:r>
            <a:r>
              <a:rPr lang="it-IT" i="1" dirty="0" smtClean="0"/>
              <a:t>“</a:t>
            </a:r>
            <a:r>
              <a:rPr lang="it-IT" b="1" i="1" dirty="0" smtClean="0"/>
              <a:t>evidenza </a:t>
            </a:r>
            <a:r>
              <a:rPr lang="it-IT" i="1" dirty="0" smtClean="0"/>
              <a:t>della sostenibilità dei debiti per almeno i sei mesi successivi e delle prospettive di continuità aziendale per l’esercizio in corso o, quando la durata residua dell’esercizio al momento della valutazione è inferiore a sei mesi, per i sei mesi successivi</a:t>
            </a:r>
            <a:r>
              <a:rPr lang="it-IT" i="1" dirty="0" smtClean="0"/>
              <a:t>”</a:t>
            </a:r>
          </a:p>
          <a:p>
            <a:pPr algn="just">
              <a:lnSpc>
                <a:spcPct val="120000"/>
              </a:lnSpc>
              <a:spcBef>
                <a:spcPts val="0"/>
              </a:spcBef>
            </a:pPr>
            <a:r>
              <a:rPr lang="it-IT" b="1" dirty="0" smtClean="0"/>
              <a:t>PERIODO TEMPORALE</a:t>
            </a:r>
          </a:p>
          <a:p>
            <a:pPr algn="just">
              <a:lnSpc>
                <a:spcPct val="120000"/>
              </a:lnSpc>
              <a:spcBef>
                <a:spcPts val="0"/>
              </a:spcBef>
              <a:buFont typeface="Wingdings" pitchFamily="2" charset="2"/>
              <a:buChar char="Ø"/>
            </a:pPr>
            <a:r>
              <a:rPr lang="it-IT" b="1" dirty="0" smtClean="0"/>
              <a:t>sostenibilità dei debiti nei sei mesi successivi </a:t>
            </a:r>
            <a:r>
              <a:rPr lang="it-IT" dirty="0" smtClean="0"/>
              <a:t>e quindi se i debiti sono sostenibili per tutti i sei mesi successivi, la crisi non si configura;</a:t>
            </a:r>
          </a:p>
          <a:p>
            <a:pPr algn="just">
              <a:lnSpc>
                <a:spcPct val="120000"/>
              </a:lnSpc>
              <a:spcBef>
                <a:spcPts val="0"/>
              </a:spcBef>
              <a:buFont typeface="Wingdings" pitchFamily="2" charset="2"/>
              <a:buChar char="Ø"/>
            </a:pPr>
            <a:r>
              <a:rPr lang="it-IT" dirty="0" smtClean="0"/>
              <a:t> </a:t>
            </a:r>
            <a:r>
              <a:rPr lang="it-IT" b="1" dirty="0" smtClean="0"/>
              <a:t>prospettive di continuità aziendale </a:t>
            </a:r>
            <a:r>
              <a:rPr lang="it-IT" dirty="0" smtClean="0"/>
              <a:t>per l’esercizio in corso o comunque per il periodo semestrale successivo</a:t>
            </a:r>
            <a:r>
              <a:rPr lang="it-IT" dirty="0" smtClean="0"/>
              <a:t>.</a:t>
            </a:r>
            <a:endParaRPr lang="it-IT"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5121" y="220437"/>
            <a:ext cx="11429999" cy="1543050"/>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 </a:t>
            </a:r>
            <a:r>
              <a:rPr lang="it-IT" b="1" dirty="0" smtClean="0"/>
              <a:t>Indizi della crisi</a:t>
            </a:r>
            <a:endParaRPr lang="it-IT" dirty="0"/>
          </a:p>
        </p:txBody>
      </p:sp>
      <p:sp>
        <p:nvSpPr>
          <p:cNvPr id="3" name="Segnaposto contenuto 2"/>
          <p:cNvSpPr>
            <a:spLocks noGrp="1"/>
          </p:cNvSpPr>
          <p:nvPr>
            <p:ph idx="1"/>
          </p:nvPr>
        </p:nvSpPr>
        <p:spPr>
          <a:xfrm>
            <a:off x="326571" y="1825624"/>
            <a:ext cx="11027229" cy="4403725"/>
          </a:xfrm>
        </p:spPr>
        <p:txBody>
          <a:bodyPr>
            <a:normAutofit/>
          </a:bodyPr>
          <a:lstStyle/>
          <a:p>
            <a:pPr algn="just"/>
            <a:r>
              <a:rPr lang="it-IT" sz="2400" b="1" dirty="0" smtClean="0"/>
              <a:t>SOSTENIBILITÀ </a:t>
            </a:r>
            <a:r>
              <a:rPr lang="it-IT" sz="2400" b="1" dirty="0" smtClean="0"/>
              <a:t>e ADEGUATEZZA</a:t>
            </a:r>
          </a:p>
          <a:p>
            <a:pPr algn="just">
              <a:buNone/>
            </a:pPr>
            <a:r>
              <a:rPr lang="it-IT" sz="2400" b="1" i="1" dirty="0" smtClean="0"/>
              <a:t>- sono </a:t>
            </a:r>
            <a:r>
              <a:rPr lang="it-IT" sz="2400" b="1" i="1" dirty="0" smtClean="0"/>
              <a:t>indici significativi </a:t>
            </a:r>
            <a:r>
              <a:rPr lang="it-IT" sz="2400" i="1" dirty="0" smtClean="0"/>
              <a:t>quelli che misurano la sostenibilità degli oneri dell'indebitamento con i flussi di cassa che l'impresa è in grado di generare e l'</a:t>
            </a:r>
            <a:r>
              <a:rPr lang="it-IT" sz="2400" b="1" i="1" dirty="0" smtClean="0"/>
              <a:t>adeguatezza</a:t>
            </a:r>
            <a:r>
              <a:rPr lang="it-IT" sz="2400" i="1" dirty="0" smtClean="0"/>
              <a:t> dei mezzi propri rispetto a quelli di </a:t>
            </a:r>
            <a:r>
              <a:rPr lang="it-IT" sz="2400" i="1" dirty="0" smtClean="0"/>
              <a:t>terzi.</a:t>
            </a:r>
            <a:endParaRPr lang="it-IT" sz="2400" dirty="0" smtClean="0"/>
          </a:p>
          <a:p>
            <a:pPr algn="just"/>
            <a:r>
              <a:rPr lang="it-IT" sz="2400" b="1" dirty="0" smtClean="0"/>
              <a:t>CNDCEC</a:t>
            </a:r>
          </a:p>
          <a:p>
            <a:pPr algn="just">
              <a:buNone/>
            </a:pPr>
            <a:r>
              <a:rPr lang="it-IT" sz="2400" i="1" dirty="0" smtClean="0"/>
              <a:t>- elabora </a:t>
            </a:r>
            <a:r>
              <a:rPr lang="it-IT" sz="2400" i="1" dirty="0" smtClean="0"/>
              <a:t>con cadenza almeno triennale, in riferimento ad ogni tipologia di attività economica secondo le classificazioni </a:t>
            </a:r>
            <a:r>
              <a:rPr lang="it-IT" sz="2400" i="1" dirty="0" err="1" smtClean="0"/>
              <a:t>I.S.T.A.T.</a:t>
            </a:r>
            <a:r>
              <a:rPr lang="it-IT" sz="2400" i="1" dirty="0" smtClean="0"/>
              <a:t>, </a:t>
            </a:r>
            <a:r>
              <a:rPr lang="it-IT" sz="2400" b="1" i="1" dirty="0" smtClean="0"/>
              <a:t>gli indici che, valutati unitariamente, fanno ragionevolmente presumere la sussistenza di uno stato di crisi </a:t>
            </a:r>
            <a:r>
              <a:rPr lang="it-IT" sz="2400" b="1" i="1" dirty="0" smtClean="0"/>
              <a:t>dell’impresa.</a:t>
            </a:r>
            <a:endParaRPr lang="it-IT" sz="2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CODICE DELLA CRISI </a:t>
            </a:r>
            <a:r>
              <a:rPr lang="it-IT" b="1" dirty="0" err="1" smtClean="0"/>
              <a:t>D’IMPRESA</a:t>
            </a:r>
            <a:r>
              <a:rPr lang="it-IT" b="1" dirty="0" smtClean="0"/>
              <a:t> E DELL’INSOLVENZA – CCII</a:t>
            </a:r>
            <a:br>
              <a:rPr lang="it-IT" b="1" dirty="0" smtClean="0"/>
            </a:br>
            <a:r>
              <a:rPr lang="it-IT" b="1" dirty="0" smtClean="0"/>
              <a:t> Indizi della </a:t>
            </a:r>
            <a:r>
              <a:rPr lang="it-IT" b="1" dirty="0" smtClean="0"/>
              <a:t>crisi</a:t>
            </a:r>
            <a:endParaRPr lang="it-IT" dirty="0"/>
          </a:p>
        </p:txBody>
      </p:sp>
      <p:sp>
        <p:nvSpPr>
          <p:cNvPr id="3" name="Segnaposto contenuto 2"/>
          <p:cNvSpPr>
            <a:spLocks noGrp="1"/>
          </p:cNvSpPr>
          <p:nvPr>
            <p:ph idx="1"/>
          </p:nvPr>
        </p:nvSpPr>
        <p:spPr>
          <a:xfrm>
            <a:off x="359229" y="1812470"/>
            <a:ext cx="11552464" cy="4580165"/>
          </a:xfrm>
        </p:spPr>
        <p:txBody>
          <a:bodyPr>
            <a:normAutofit fontScale="62500" lnSpcReduction="20000"/>
          </a:bodyPr>
          <a:lstStyle/>
          <a:p>
            <a:pPr fontAlgn="base"/>
            <a:r>
              <a:rPr lang="it-IT" b="1" dirty="0" smtClean="0"/>
              <a:t>CRISI </a:t>
            </a:r>
            <a:r>
              <a:rPr lang="it-IT" b="1" dirty="0" err="1" smtClean="0"/>
              <a:t>D’IMPRESA</a:t>
            </a:r>
            <a:r>
              <a:rPr lang="it-IT" b="1" dirty="0" smtClean="0"/>
              <a:t> – GLI </a:t>
            </a:r>
            <a:r>
              <a:rPr lang="it-IT" b="1" dirty="0" smtClean="0"/>
              <a:t>INDICI DELL’ALLERTA</a:t>
            </a:r>
            <a:endParaRPr lang="it-IT" dirty="0" smtClean="0"/>
          </a:p>
          <a:p>
            <a:pPr fontAlgn="base"/>
            <a:r>
              <a:rPr lang="it-IT" b="1" dirty="0" smtClean="0"/>
              <a:t>Documento del 20 ottobre </a:t>
            </a:r>
            <a:r>
              <a:rPr lang="it-IT" b="1" dirty="0" smtClean="0"/>
              <a:t>2019</a:t>
            </a:r>
            <a:endParaRPr lang="en-US" dirty="0" smtClean="0"/>
          </a:p>
          <a:p>
            <a:pPr algn="just" fontAlgn="base">
              <a:lnSpc>
                <a:spcPct val="120000"/>
              </a:lnSpc>
              <a:spcBef>
                <a:spcPts val="0"/>
              </a:spcBef>
            </a:pPr>
            <a:r>
              <a:rPr lang="en-US" dirty="0" smtClean="0"/>
              <a:t>“</a:t>
            </a:r>
            <a:r>
              <a:rPr lang="it-IT" i="1" dirty="0" smtClean="0"/>
              <a:t>La presenza di uno stato rilevante di crisi, nei termini di cui all’art. 13 </a:t>
            </a:r>
            <a:r>
              <a:rPr lang="it-IT" i="1" dirty="0" err="1" smtClean="0"/>
              <a:t>co</a:t>
            </a:r>
            <a:r>
              <a:rPr lang="it-IT" i="1" dirty="0" smtClean="0"/>
              <a:t>. 1, è diagnosticata attraverso la preliminare rilevazione della presenza di ritardi reiterati e significativi nei pagamenti (per la quale il documento fornisce puntuali indicazioni) nonché attraverso la verifica della presenza di un patrimonio netto negativo o inferiore al minimo di legge, infine mediante l’evidenza della non (sempre che venga confermata la nostra reiterata richiesta di modifica in tal senso dell’art.13) sostenibilità del debito nei sei mesi successivi attraverso i flussi finanziari liberi al servizio dello stesso.</a:t>
            </a:r>
          </a:p>
          <a:p>
            <a:pPr algn="just" fontAlgn="base">
              <a:lnSpc>
                <a:spcPct val="120000"/>
              </a:lnSpc>
              <a:spcBef>
                <a:spcPts val="0"/>
              </a:spcBef>
            </a:pPr>
            <a:r>
              <a:rPr lang="it-IT" i="1" dirty="0" smtClean="0"/>
              <a:t>Ed è per questo che il documento prevede l’impiego del DSCR (</a:t>
            </a:r>
            <a:r>
              <a:rPr lang="it-IT" i="1" dirty="0" err="1" smtClean="0"/>
              <a:t>Debt</a:t>
            </a:r>
            <a:r>
              <a:rPr lang="it-IT" i="1" dirty="0" smtClean="0"/>
              <a:t> Service </a:t>
            </a:r>
            <a:r>
              <a:rPr lang="it-IT" i="1" dirty="0" err="1" smtClean="0"/>
              <a:t>Coverage</a:t>
            </a:r>
            <a:r>
              <a:rPr lang="it-IT" i="1" dirty="0" smtClean="0"/>
              <a:t> </a:t>
            </a:r>
            <a:r>
              <a:rPr lang="it-IT" i="1" dirty="0" err="1" smtClean="0"/>
              <a:t>Ratio</a:t>
            </a:r>
            <a:r>
              <a:rPr lang="it-IT" i="1" dirty="0" smtClean="0"/>
              <a:t>), individuando i relativi approcci di misurazione. Si tratta di un indice che interiorizza l’ottica </a:t>
            </a:r>
            <a:r>
              <a:rPr lang="it-IT" i="1" dirty="0" err="1" smtClean="0"/>
              <a:t>forward</a:t>
            </a:r>
            <a:r>
              <a:rPr lang="it-IT" i="1" dirty="0" smtClean="0"/>
              <a:t> </a:t>
            </a:r>
            <a:r>
              <a:rPr lang="it-IT" i="1" dirty="0" err="1" smtClean="0"/>
              <a:t>looking</a:t>
            </a:r>
            <a:r>
              <a:rPr lang="it-IT" i="1" dirty="0" smtClean="0"/>
              <a:t> che impone l’art. 14 quando richiede la valutazione del prevedibile andamento aziendale.</a:t>
            </a:r>
          </a:p>
          <a:p>
            <a:pPr algn="just" fontAlgn="base">
              <a:lnSpc>
                <a:spcPct val="120000"/>
              </a:lnSpc>
              <a:spcBef>
                <a:spcPts val="0"/>
              </a:spcBef>
            </a:pPr>
            <a:r>
              <a:rPr lang="it-IT" i="1" dirty="0" smtClean="0"/>
              <a:t>Solo qualora il DSCR non sia disponibile, o i dati prognostici occorrenti per la sua determinazione siano ritenuti non sufficientemente affidabili (anche dagli organi di controllo), si ricorre, sempreché la situazione di crisi non sia già stata intercettata dal patrimonio netto negativo o dalla presenza di reiterati e significativi ritardi, all’impiego combinato di una serie di cinque indici, con soglie diverse a seconda del settore di attività, che debbono allertarsi tutti </a:t>
            </a:r>
            <a:r>
              <a:rPr lang="it-IT" i="1" dirty="0" smtClean="0"/>
              <a:t>congiuntamente</a:t>
            </a:r>
            <a:r>
              <a:rPr lang="it-IT" dirty="0" smtClean="0"/>
              <a:t>”.</a:t>
            </a:r>
            <a:endParaRPr lang="it-IT" dirty="0" smtClean="0"/>
          </a:p>
          <a:p>
            <a:endParaRPr lang="it-IT"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 Indizi della crisi</a:t>
            </a:r>
            <a:endParaRPr lang="it-IT" dirty="0"/>
          </a:p>
        </p:txBody>
      </p:sp>
      <p:sp>
        <p:nvSpPr>
          <p:cNvPr id="3" name="Segnaposto contenuto 2"/>
          <p:cNvSpPr>
            <a:spLocks noGrp="1"/>
          </p:cNvSpPr>
          <p:nvPr>
            <p:ph idx="1"/>
          </p:nvPr>
        </p:nvSpPr>
        <p:spPr/>
        <p:txBody>
          <a:bodyPr>
            <a:normAutofit lnSpcReduction="10000"/>
          </a:bodyPr>
          <a:lstStyle/>
          <a:p>
            <a:pPr lvl="0" fontAlgn="base"/>
            <a:r>
              <a:rPr lang="it-IT" dirty="0" smtClean="0"/>
              <a:t>indice di sostenibilità degli oneri finanziari in termini di rapporto tra gli oneri finanziari ed il fatturato;</a:t>
            </a:r>
          </a:p>
          <a:p>
            <a:pPr lvl="0" fontAlgn="base"/>
            <a:r>
              <a:rPr lang="it-IT" dirty="0" smtClean="0"/>
              <a:t>indice di adeguatezza patrimoniale in termini di rapporto tra patrimonio netto e debiti totali;</a:t>
            </a:r>
          </a:p>
          <a:p>
            <a:pPr lvl="0" fontAlgn="base"/>
            <a:r>
              <a:rPr lang="it-IT" dirty="0" smtClean="0"/>
              <a:t>indice di ritorno liquido dell’attivo in termini di rapporto da </a:t>
            </a:r>
            <a:r>
              <a:rPr lang="it-IT" dirty="0" err="1" smtClean="0"/>
              <a:t>cash</a:t>
            </a:r>
            <a:r>
              <a:rPr lang="it-IT" dirty="0" smtClean="0"/>
              <a:t> flow e attivo;</a:t>
            </a:r>
          </a:p>
          <a:p>
            <a:pPr lvl="0" fontAlgn="base"/>
            <a:r>
              <a:rPr lang="it-IT" dirty="0" smtClean="0"/>
              <a:t>indice di liquidità in termini di rapporto tra attività a breve termine e passivo a breve termine;</a:t>
            </a:r>
          </a:p>
          <a:p>
            <a:pPr lvl="0" fontAlgn="base"/>
            <a:r>
              <a:rPr lang="it-IT" dirty="0" smtClean="0"/>
              <a:t>indice di indebitamento previdenziale e tributario in termini di rapporto tra l’indebitamento previdenziale e tributario e l’attivo.</a:t>
            </a:r>
          </a:p>
          <a:p>
            <a:endParaRPr lang="it-IT"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5121" y="220437"/>
            <a:ext cx="11429999" cy="1543050"/>
          </a:xfrm>
        </p:spPr>
        <p:txBody>
          <a:bodyPr>
            <a:normAutofit fontScale="90000"/>
          </a:bodyPr>
          <a:lstStyle/>
          <a:p>
            <a:pPr algn="ctr"/>
            <a:r>
              <a:rPr lang="it-IT" b="1" dirty="0" smtClean="0"/>
              <a:t>CODICE DELLA CRISI </a:t>
            </a:r>
            <a:r>
              <a:rPr lang="it-IT" b="1" dirty="0" err="1" smtClean="0"/>
              <a:t>D’IMPRESA</a:t>
            </a:r>
            <a:r>
              <a:rPr lang="it-IT" b="1" dirty="0" smtClean="0"/>
              <a:t> E DELL’INSOLVENZA – CCII</a:t>
            </a:r>
            <a:br>
              <a:rPr lang="it-IT" b="1" dirty="0" smtClean="0"/>
            </a:br>
            <a:r>
              <a:rPr lang="it-IT" b="1" dirty="0" smtClean="0"/>
              <a:t> </a:t>
            </a:r>
            <a:r>
              <a:rPr lang="it-IT" b="1" dirty="0" smtClean="0"/>
              <a:t>Indizi della crisi</a:t>
            </a:r>
            <a:endParaRPr lang="it-IT" dirty="0"/>
          </a:p>
        </p:txBody>
      </p:sp>
      <p:sp>
        <p:nvSpPr>
          <p:cNvPr id="3" name="Segnaposto contenuto 2"/>
          <p:cNvSpPr>
            <a:spLocks noGrp="1"/>
          </p:cNvSpPr>
          <p:nvPr>
            <p:ph idx="1"/>
          </p:nvPr>
        </p:nvSpPr>
        <p:spPr>
          <a:xfrm>
            <a:off x="326571" y="1825624"/>
            <a:ext cx="11027229" cy="4403725"/>
          </a:xfrm>
        </p:spPr>
        <p:txBody>
          <a:bodyPr>
            <a:normAutofit/>
          </a:bodyPr>
          <a:lstStyle/>
          <a:p>
            <a:r>
              <a:rPr lang="it-IT" b="1" dirty="0" smtClean="0"/>
              <a:t> </a:t>
            </a:r>
            <a:r>
              <a:rPr lang="it-IT" i="1" dirty="0" smtClean="0"/>
              <a:t>L’impresa che non ritenga adeguati, in considerazione delle proprie caratteristiche, gli indici elaborati ne specifica le ragioni nella nota integrativa al bilancio di esercizio e indica, nella medesima nota, gli indici idonei a far ragionevolmente presumere la sussistenza del suo stato di crisi</a:t>
            </a:r>
            <a:r>
              <a:rPr lang="it-IT" b="1" i="1" dirty="0" smtClean="0"/>
              <a:t>. </a:t>
            </a:r>
            <a:endParaRPr lang="it-IT" b="1" dirty="0" smtClean="0"/>
          </a:p>
          <a:p>
            <a:r>
              <a:rPr lang="it-IT" b="1" i="1" dirty="0" smtClean="0"/>
              <a:t>Un professionista indipendente attesta l’adeguatezza di tali indici in rapporto alla specificità </a:t>
            </a:r>
            <a:r>
              <a:rPr lang="it-IT" b="1" i="1" dirty="0" smtClean="0"/>
              <a:t>dell’impresa.</a:t>
            </a:r>
            <a:endParaRPr lang="it-IT"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ART. 2477 C.C.</a:t>
            </a:r>
            <a:br>
              <a:rPr lang="it-IT" dirty="0" smtClean="0"/>
            </a:br>
            <a:r>
              <a:rPr lang="it-IT" b="1" dirty="0" smtClean="0"/>
              <a:t> Sindaco e revisione legale dei </a:t>
            </a:r>
            <a:r>
              <a:rPr lang="it-IT" b="1" dirty="0" smtClean="0"/>
              <a:t>conti</a:t>
            </a:r>
            <a:endParaRPr lang="it-IT" dirty="0"/>
          </a:p>
        </p:txBody>
      </p:sp>
      <p:sp>
        <p:nvSpPr>
          <p:cNvPr id="3" name="Segnaposto testo 2"/>
          <p:cNvSpPr>
            <a:spLocks noGrp="1"/>
          </p:cNvSpPr>
          <p:nvPr>
            <p:ph type="body" idx="1"/>
          </p:nvPr>
        </p:nvSpPr>
        <p:spPr/>
        <p:txBody>
          <a:bodyPr/>
          <a:lstStyle/>
          <a:p>
            <a:endParaRPr lang="it-IT"/>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OBBLIGHI ENTRO IL 16 DICEMBRE 2019</a:t>
            </a:r>
            <a:endParaRPr lang="it-IT" dirty="0"/>
          </a:p>
        </p:txBody>
      </p:sp>
      <p:sp>
        <p:nvSpPr>
          <p:cNvPr id="3" name="Segnaposto contenuto 2"/>
          <p:cNvSpPr>
            <a:spLocks noGrp="1"/>
          </p:cNvSpPr>
          <p:nvPr>
            <p:ph idx="1"/>
          </p:nvPr>
        </p:nvSpPr>
        <p:spPr>
          <a:xfrm>
            <a:off x="187779" y="1494065"/>
            <a:ext cx="11707585" cy="5127172"/>
          </a:xfrm>
        </p:spPr>
        <p:txBody>
          <a:bodyPr>
            <a:noAutofit/>
          </a:bodyPr>
          <a:lstStyle/>
          <a:p>
            <a:pPr algn="just">
              <a:lnSpc>
                <a:spcPct val="100000"/>
              </a:lnSpc>
              <a:spcBef>
                <a:spcPts val="0"/>
              </a:spcBef>
              <a:buNone/>
            </a:pPr>
            <a:r>
              <a:rPr lang="it-IT" sz="2000" i="1" dirty="0" smtClean="0"/>
              <a:t>	</a:t>
            </a:r>
            <a:r>
              <a:rPr lang="it-IT" sz="1800" i="1" dirty="0" smtClean="0"/>
              <a:t>L'atto </a:t>
            </a:r>
            <a:r>
              <a:rPr lang="it-IT" sz="1800" i="1" dirty="0" smtClean="0"/>
              <a:t>costitutivo può prevedere, determinandone le competenze e i poteri, ivi compresa la revisione legale dei conti, la nomina di un organo di controllo o di un revisore. Se lo statuto non dispone diversamente, l'organo di controllo è costituito da un solo membro </a:t>
            </a:r>
            <a:r>
              <a:rPr lang="it-IT" sz="1800" i="1" dirty="0" smtClean="0"/>
              <a:t>effettivo.</a:t>
            </a:r>
          </a:p>
          <a:p>
            <a:pPr algn="just">
              <a:lnSpc>
                <a:spcPct val="100000"/>
              </a:lnSpc>
              <a:spcBef>
                <a:spcPts val="0"/>
              </a:spcBef>
              <a:buNone/>
            </a:pPr>
            <a:r>
              <a:rPr lang="it-IT" sz="1800" i="1" dirty="0" smtClean="0"/>
              <a:t>La </a:t>
            </a:r>
            <a:r>
              <a:rPr lang="it-IT" sz="1800" i="1" dirty="0" smtClean="0"/>
              <a:t>nomina dell'organo di controllo o del revisore è obbligatoria se la </a:t>
            </a:r>
            <a:r>
              <a:rPr lang="it-IT" sz="1800" i="1" dirty="0" smtClean="0"/>
              <a:t>società:</a:t>
            </a:r>
          </a:p>
          <a:p>
            <a:pPr algn="just">
              <a:lnSpc>
                <a:spcPct val="100000"/>
              </a:lnSpc>
              <a:spcBef>
                <a:spcPts val="0"/>
              </a:spcBef>
              <a:buNone/>
            </a:pPr>
            <a:r>
              <a:rPr lang="it-IT" sz="1800" i="1" dirty="0" smtClean="0"/>
              <a:t>a) è </a:t>
            </a:r>
            <a:r>
              <a:rPr lang="it-IT" sz="1800" i="1" dirty="0" smtClean="0"/>
              <a:t>tenuta alla redazione del bilancio consolidato</a:t>
            </a:r>
            <a:r>
              <a:rPr lang="it-IT" sz="1800" i="1" dirty="0" smtClean="0"/>
              <a:t>;</a:t>
            </a:r>
          </a:p>
          <a:p>
            <a:pPr algn="just">
              <a:lnSpc>
                <a:spcPct val="100000"/>
              </a:lnSpc>
              <a:spcBef>
                <a:spcPts val="0"/>
              </a:spcBef>
              <a:buNone/>
            </a:pPr>
            <a:r>
              <a:rPr lang="it-IT" sz="1800" i="1" dirty="0" smtClean="0"/>
              <a:t> b</a:t>
            </a:r>
            <a:r>
              <a:rPr lang="it-IT" sz="1800" i="1" dirty="0" smtClean="0"/>
              <a:t>) controlla una società obbligata alla revisione legale dei </a:t>
            </a:r>
            <a:r>
              <a:rPr lang="it-IT" sz="1800" i="1" dirty="0" smtClean="0"/>
              <a:t>conti;</a:t>
            </a:r>
          </a:p>
          <a:p>
            <a:pPr algn="just">
              <a:lnSpc>
                <a:spcPct val="100000"/>
              </a:lnSpc>
              <a:spcBef>
                <a:spcPts val="0"/>
              </a:spcBef>
              <a:buNone/>
            </a:pPr>
            <a:r>
              <a:rPr lang="it-IT" sz="1800" i="1" dirty="0" smtClean="0"/>
              <a:t>c</a:t>
            </a:r>
            <a:r>
              <a:rPr lang="it-IT" sz="1800" i="1" dirty="0" smtClean="0"/>
              <a:t>) ha superato per due esercizi consecutivi almeno uno dei seguenti limiti</a:t>
            </a:r>
            <a:r>
              <a:rPr lang="it-IT" sz="1800" i="1" dirty="0" smtClean="0"/>
              <a:t>:</a:t>
            </a:r>
          </a:p>
          <a:p>
            <a:pPr algn="just">
              <a:lnSpc>
                <a:spcPct val="100000"/>
              </a:lnSpc>
              <a:spcBef>
                <a:spcPts val="0"/>
              </a:spcBef>
              <a:buNone/>
            </a:pPr>
            <a:r>
              <a:rPr lang="it-IT" sz="1800" i="1" dirty="0" smtClean="0"/>
              <a:t> </a:t>
            </a:r>
            <a:r>
              <a:rPr lang="it-IT" sz="1800" i="1" dirty="0" smtClean="0"/>
              <a:t>1) totale dell'attivo dello stato patrimoniale: 4 milioni di euro; </a:t>
            </a:r>
            <a:endParaRPr lang="it-IT" sz="1800" i="1" dirty="0" smtClean="0"/>
          </a:p>
          <a:p>
            <a:pPr algn="just">
              <a:lnSpc>
                <a:spcPct val="100000"/>
              </a:lnSpc>
              <a:spcBef>
                <a:spcPts val="0"/>
              </a:spcBef>
              <a:buNone/>
            </a:pPr>
            <a:r>
              <a:rPr lang="it-IT" sz="1800" i="1" dirty="0" smtClean="0"/>
              <a:t>2</a:t>
            </a:r>
            <a:r>
              <a:rPr lang="it-IT" sz="1800" i="1" dirty="0" smtClean="0"/>
              <a:t>) ricavi delle vendite e delle prestazioni: 4 milioni di </a:t>
            </a:r>
            <a:r>
              <a:rPr lang="it-IT" sz="1800" i="1" dirty="0" smtClean="0"/>
              <a:t>euro;</a:t>
            </a:r>
          </a:p>
          <a:p>
            <a:pPr algn="just">
              <a:lnSpc>
                <a:spcPct val="100000"/>
              </a:lnSpc>
              <a:spcBef>
                <a:spcPts val="0"/>
              </a:spcBef>
              <a:buNone/>
            </a:pPr>
            <a:r>
              <a:rPr lang="it-IT" sz="1800" i="1" dirty="0" smtClean="0"/>
              <a:t>3</a:t>
            </a:r>
            <a:r>
              <a:rPr lang="it-IT" sz="1800" i="1" dirty="0" smtClean="0"/>
              <a:t>) dipendenti occupati in media durante l'esercizio: 20 </a:t>
            </a:r>
            <a:r>
              <a:rPr lang="it-IT" sz="1800" i="1" dirty="0" smtClean="0"/>
              <a:t>unità.</a:t>
            </a:r>
          </a:p>
          <a:p>
            <a:pPr algn="just">
              <a:lnSpc>
                <a:spcPct val="100000"/>
              </a:lnSpc>
              <a:spcBef>
                <a:spcPts val="0"/>
              </a:spcBef>
              <a:buNone/>
            </a:pPr>
            <a:r>
              <a:rPr lang="it-IT" sz="1800" i="1" dirty="0" smtClean="0"/>
              <a:t>L'obbligo </a:t>
            </a:r>
            <a:r>
              <a:rPr lang="it-IT" sz="1800" i="1" dirty="0" smtClean="0"/>
              <a:t>di nomina dell'organo di controllo o del revisore di cui alla lettera c) del secondo comma cessa quando, per </a:t>
            </a:r>
            <a:r>
              <a:rPr lang="it-IT" sz="1800" i="1" dirty="0" smtClean="0"/>
              <a:t>tre  </a:t>
            </a:r>
            <a:r>
              <a:rPr lang="it-IT" sz="1800" i="1" dirty="0" smtClean="0"/>
              <a:t>esercizi consecutivi, non è superato alcuno dei predetti </a:t>
            </a:r>
            <a:r>
              <a:rPr lang="it-IT" sz="1800" i="1" dirty="0" smtClean="0"/>
              <a:t>limiti.</a:t>
            </a:r>
          </a:p>
          <a:p>
            <a:pPr algn="just">
              <a:lnSpc>
                <a:spcPct val="100000"/>
              </a:lnSpc>
              <a:spcBef>
                <a:spcPts val="0"/>
              </a:spcBef>
              <a:buNone/>
            </a:pPr>
            <a:r>
              <a:rPr lang="it-IT" sz="1800" i="1" dirty="0" smtClean="0"/>
              <a:t>Nel </a:t>
            </a:r>
            <a:r>
              <a:rPr lang="it-IT" sz="1800" i="1" dirty="0" smtClean="0"/>
              <a:t>caso di nomina di un organo di controllo, anche monocratico, si applicano </a:t>
            </a:r>
            <a:r>
              <a:rPr lang="it-IT" sz="1800" i="1" dirty="0" smtClean="0"/>
              <a:t>le </a:t>
            </a:r>
            <a:r>
              <a:rPr lang="it-IT" sz="1800" i="1" dirty="0" smtClean="0"/>
              <a:t>disposizioni sul collegio sindacale previste per le società per </a:t>
            </a:r>
            <a:r>
              <a:rPr lang="it-IT" sz="1800" i="1" dirty="0" smtClean="0"/>
              <a:t>azioni.</a:t>
            </a:r>
          </a:p>
          <a:p>
            <a:pPr algn="just">
              <a:lnSpc>
                <a:spcPct val="100000"/>
              </a:lnSpc>
              <a:spcBef>
                <a:spcPts val="0"/>
              </a:spcBef>
              <a:buNone/>
            </a:pPr>
            <a:r>
              <a:rPr lang="it-IT" sz="1800" i="1" dirty="0" smtClean="0"/>
              <a:t>L'assemblea </a:t>
            </a:r>
            <a:r>
              <a:rPr lang="it-IT" sz="1800" i="1" dirty="0" smtClean="0"/>
              <a:t>che approva il bilancio in cui vengono superati i limiti indicati al secondo comma deve provvedere, entro trenta giorni, alla nomina dell'organo di controllo o del revisore. Se l'assemblea non provvede, alla nomina provvede il tribunale su richiesta di qualsiasi soggetto interessato o su segnalazione del conservatore del registro delle </a:t>
            </a:r>
            <a:r>
              <a:rPr lang="it-IT" sz="1800" i="1" dirty="0" smtClean="0"/>
              <a:t>imprese.</a:t>
            </a:r>
            <a:r>
              <a:rPr lang="it-IT" sz="1800" i="1" dirty="0" smtClean="0"/>
              <a:t/>
            </a:r>
            <a:br>
              <a:rPr lang="it-IT" sz="1800" i="1" dirty="0" smtClean="0"/>
            </a:br>
            <a:r>
              <a:rPr lang="it-IT" sz="1800" i="1" dirty="0" smtClean="0"/>
              <a:t>Si </a:t>
            </a:r>
            <a:r>
              <a:rPr lang="it-IT" sz="1800" i="1" dirty="0" smtClean="0"/>
              <a:t>applicano le disposizioni dell'articolo 2409 anche se la società è priva di organo di </a:t>
            </a:r>
            <a:r>
              <a:rPr lang="it-IT" sz="1800" i="1" dirty="0" smtClean="0"/>
              <a:t>controllo.</a:t>
            </a:r>
            <a:endParaRPr lang="it-IT" sz="1800" i="1" dirty="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943</TotalTime>
  <Words>4584</Words>
  <Application>Microsoft Office PowerPoint</Application>
  <PresentationFormat>Personalizzato</PresentationFormat>
  <Paragraphs>232</Paragraphs>
  <Slides>43</Slides>
  <Notes>0</Notes>
  <HiddenSlides>0</HiddenSlides>
  <MMClips>0</MMClips>
  <ScaleCrop>false</ScaleCrop>
  <HeadingPairs>
    <vt:vector size="4" baseType="variant">
      <vt:variant>
        <vt:lpstr>Tema</vt:lpstr>
      </vt:variant>
      <vt:variant>
        <vt:i4>1</vt:i4>
      </vt:variant>
      <vt:variant>
        <vt:lpstr>Titoli diapositive</vt:lpstr>
      </vt:variant>
      <vt:variant>
        <vt:i4>43</vt:i4>
      </vt:variant>
    </vt:vector>
  </HeadingPairs>
  <TitlesOfParts>
    <vt:vector size="44" baseType="lpstr">
      <vt:lpstr>Tema di Office</vt:lpstr>
      <vt:lpstr>Nuove responsabilità degli amministratori e dei sindaci</vt:lpstr>
      <vt:lpstr>CODICE DELLA CRISI D’IMPRESA E DELL’INSOLVENZA - CCII</vt:lpstr>
      <vt:lpstr>CODICE DELLA CRISI D’IMPRESA E DELL’INSOLVENZA - CCII</vt:lpstr>
      <vt:lpstr>CODICE DELLA CRISI D’IMPRESA E DELL’INSOLVENZA - CCII</vt:lpstr>
      <vt:lpstr>CODICE DELLA CRISI D’IMPRESA E DELL’INSOLVENZA – CCII Art. 375 CCII - Assetti organizzativi dell'impresa</vt:lpstr>
      <vt:lpstr>CODICE DELLA CRISI D’IMPRESA E DELL’INSOLVENZA – CCII I nuovi obblighi per gli amministratori </vt:lpstr>
      <vt:lpstr>CODICE DELLA CRISI D’IMPRESA E DELL’INSOLVENZA – CCII I nuovi obblighi per gli amministratori </vt:lpstr>
      <vt:lpstr>CODICE DELLA CRISI D’IMPRESA E DELL’INSOLVENZA – CCII  I nuovi obblighi per gli amministratori </vt:lpstr>
      <vt:lpstr>CODICE DELLA CRISI D’IMPRESA E DELL’INSOLVENZA – CCII  I nuovi obblighi per gli amministratori </vt:lpstr>
      <vt:lpstr>CODICE DELLA CRISI D’IMPRESA E DELL’INSOLVENZA – CCII  I nuovi obblighi per gli amministratori </vt:lpstr>
      <vt:lpstr>CODICE DELLA CRISI D’IMPRESA E DELL’INSOLVENZA – CCII  assetto organizzativo</vt:lpstr>
      <vt:lpstr>CODICE DELLA CRISI D’IMPRESA E DELL’INSOLVENZA – CCII  I nuovi obblighi per gli amministratori </vt:lpstr>
      <vt:lpstr>CODICE DELLA CRISI D’IMPRESA E DELL’INSOLVENZA – CCII  assetto organizzativo</vt:lpstr>
      <vt:lpstr>CODICE DELLA CRISI D’IMPRESA E DELL’INSOLVENZA – CCII  assetto organizzativo</vt:lpstr>
      <vt:lpstr>CODICE DELLA CRISI D’IMPRESA E DELL’INSOLVENZA – CCII  assetto organizzativo</vt:lpstr>
      <vt:lpstr>CODICE DELLA CRISI D’IMPRESA E DELL’INSOLVENZA – CCII  I nuovi obblighi per gli amministratori </vt:lpstr>
      <vt:lpstr>CODICE DELLA CRISI D’IMPRESA E DELL’INSOLVENZA – CCII  assetto organizzativo</vt:lpstr>
      <vt:lpstr>CODICE DELLA CRISI D’IMPRESA E DELL’INSOLVENZA – CCII  assetto organizzativo</vt:lpstr>
      <vt:lpstr>CODICE DELLA CRISI D’IMPRESA E DELL’INSOLVENZA – CCII  I nuovi obblighi per gli amministratori </vt:lpstr>
      <vt:lpstr>CODICE DELLA CRISI D’IMPRESA E DELL’INSOLVENZA – CCII assetto amministrativo - contabile</vt:lpstr>
      <vt:lpstr>CODICE DELLA CRISI D’IMPRESA E DELL’INSOLVENZA – CCII assetto amministrativo - contabile</vt:lpstr>
      <vt:lpstr>CODICE DELLA CRISI D’IMPRESA E DELL’INSOLVENZA – CCII assetto amministrativo - contabile</vt:lpstr>
      <vt:lpstr> CODICE DELLA CRISI D’IMPRESA E DELL’INSOLVENZA – CCII assetto amministrativo - contabile</vt:lpstr>
      <vt:lpstr> CODICE DELLA CRISI D’IMPRESA E DELL’INSOLVENZA – CCII assetto amministrativo - contabile</vt:lpstr>
      <vt:lpstr> CODICE DELLA CRISI D’IMPRESA E DELL’INSOLVENZA – CCII assetto organizzativo - amministrativo - contabile</vt:lpstr>
      <vt:lpstr> CODICE DELLA CRISI D’IMPRESA E DELL’INSOLVENZA – CCII assetto organizzativo - amministrativo - contabile</vt:lpstr>
      <vt:lpstr> CODICE DELLA CRISI D’IMPRESA E DELL’INSOLVENZA – CCII assetto organizzativo - amministrativo - contabile</vt:lpstr>
      <vt:lpstr>CODICE DELLA CRISI D’IMPRESA E DELL’INSOLVENZA – CCII CRISI</vt:lpstr>
      <vt:lpstr>CODICE DELLA CRISI D’IMPRESA E DELL’INSOLVENZA – CCII procedure di allerta</vt:lpstr>
      <vt:lpstr>CODICE DELLA CRISI D’IMPRESA E DELL’INSOLVENZA – CCII procedure di allerta</vt:lpstr>
      <vt:lpstr>CODICE DELLA CRISI D’IMPRESA E DELL’INSOLVENZA – CCII procedure di allerta</vt:lpstr>
      <vt:lpstr>CODICE DELLA CRISI D’IMPRESA E DELL’INSOLVENZA – CCII procedure di allerta</vt:lpstr>
      <vt:lpstr>CODICE DELLA CRISI D’IMPRESA E DELL’INSOLVENZA – CCII procedure di allerta</vt:lpstr>
      <vt:lpstr>CODICE DELLA CRISI D’IMPRESA E DELL’INSOLVENZA – CCII procedure di allerta</vt:lpstr>
      <vt:lpstr>CODICE DELLA CRISI D’IMPRESA E DELL’INSOLVENZA – CCII  Indizi della crisi</vt:lpstr>
      <vt:lpstr>CODICE DELLA CRISI D’IMPRESA E DELL’INSOLVENZA – CCII  Indizi della crisi</vt:lpstr>
      <vt:lpstr>CODICE DELLA CRISI D’IMPRESA E DELL’INSOLVENZA – CCII indizi di crisi</vt:lpstr>
      <vt:lpstr>CODICE DELLA CRISI D’IMPRESA E DELL’INSOLVENZA – CCII  Indizi della crisi</vt:lpstr>
      <vt:lpstr>CODICE DELLA CRISI D’IMPRESA E DELL’INSOLVENZA – CCII  Indizi della crisi</vt:lpstr>
      <vt:lpstr>CODICE DELLA CRISI D’IMPRESA E DELL’INSOLVENZA – CCII  Indizi della crisi</vt:lpstr>
      <vt:lpstr>CODICE DELLA CRISI D’IMPRESA E DELL’INSOLVENZA – CCII  Indizi della crisi</vt:lpstr>
      <vt:lpstr>ART. 2477 C.C.  Sindaco e revisione legale dei conti</vt:lpstr>
      <vt:lpstr>OBBLIGHI ENTRO IL 16 DICEMBRE 2019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Nuove responsabilità degli amministratori e dei sindaci</dc:title>
  <dc:creator>Andrea Silla</dc:creator>
  <cp:lastModifiedBy>Andrea</cp:lastModifiedBy>
  <cp:revision>32</cp:revision>
  <dcterms:created xsi:type="dcterms:W3CDTF">2019-11-20T16:19:13Z</dcterms:created>
  <dcterms:modified xsi:type="dcterms:W3CDTF">2019-11-22T12:04:20Z</dcterms:modified>
</cp:coreProperties>
</file>